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301" r:id="rId2"/>
    <p:sldId id="302" r:id="rId3"/>
    <p:sldId id="258" r:id="rId4"/>
    <p:sldId id="259" r:id="rId5"/>
    <p:sldId id="263" r:id="rId6"/>
    <p:sldId id="262" r:id="rId7"/>
    <p:sldId id="264" r:id="rId8"/>
    <p:sldId id="265" r:id="rId9"/>
    <p:sldId id="270" r:id="rId10"/>
    <p:sldId id="276" r:id="rId11"/>
    <p:sldId id="277" r:id="rId12"/>
    <p:sldId id="278" r:id="rId13"/>
    <p:sldId id="303" r:id="rId14"/>
    <p:sldId id="305" r:id="rId15"/>
    <p:sldId id="308" r:id="rId16"/>
    <p:sldId id="306" r:id="rId17"/>
    <p:sldId id="288" r:id="rId18"/>
    <p:sldId id="307" r:id="rId19"/>
    <p:sldId id="283" r:id="rId20"/>
    <p:sldId id="310" r:id="rId21"/>
    <p:sldId id="314" r:id="rId22"/>
    <p:sldId id="291" r:id="rId23"/>
    <p:sldId id="322" r:id="rId24"/>
    <p:sldId id="323" r:id="rId25"/>
    <p:sldId id="280" r:id="rId2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29486D"/>
    <a:srgbClr val="376092"/>
    <a:srgbClr val="1217F0"/>
    <a:srgbClr val="FFFFCC"/>
    <a:srgbClr val="0033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50" autoAdjust="0"/>
    <p:restoredTop sz="94249" autoAdjust="0"/>
  </p:normalViewPr>
  <p:slideViewPr>
    <p:cSldViewPr>
      <p:cViewPr varScale="1">
        <p:scale>
          <a:sx n="68" d="100"/>
          <a:sy n="68" d="100"/>
        </p:scale>
        <p:origin x="17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5F6CD-A449-455B-AF12-0B1D3AB4FC34}" type="datetimeFigureOut">
              <a:rPr lang="it-IT" smtClean="0"/>
              <a:pPr/>
              <a:t>27/05/2020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CB60C-BCB3-40E0-9F37-E681984830D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7389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CB60C-BCB3-40E0-9F37-E681984830D9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9210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3C4F36-7CE4-4096-8F0D-6EE931192D51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CB60C-BCB3-40E0-9F37-E681984830D9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CB60C-BCB3-40E0-9F37-E681984830D9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CB60C-BCB3-40E0-9F37-E681984830D9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FAFE35-D9C0-4ECE-B5BE-582FC2E88F75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48433A-524F-48E2-8641-C9B2607A0785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>
              <a:ea typeface="ＭＳ Ｐゴシック" pitchFamily="34" charset="-128"/>
            </a:endParaRPr>
          </a:p>
        </p:txBody>
      </p:sp>
      <p:sp>
        <p:nvSpPr>
          <p:cNvPr id="8806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C7D13B-5F6F-4540-9C6B-1F9138C740B1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D315E6-6223-4255-BD25-837A5EE9A79B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CB60C-BCB3-40E0-9F37-E681984830D9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>
              <a:ea typeface="ＭＳ Ｐゴシック" pitchFamily="34" charset="-128"/>
            </a:endParaRPr>
          </a:p>
        </p:txBody>
      </p:sp>
      <p:sp>
        <p:nvSpPr>
          <p:cNvPr id="675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DDA9D2-7FBE-4472-A826-6B6993845CC9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CB60C-BCB3-40E0-9F37-E681984830D9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5211F7-371F-4E57-BF5E-81EBDA647AD5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>
              <a:ea typeface="ＭＳ Ｐゴシック" pitchFamily="34" charset="-128"/>
            </a:endParaRPr>
          </a:p>
        </p:txBody>
      </p:sp>
      <p:sp>
        <p:nvSpPr>
          <p:cNvPr id="921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2AEE9F-7F5D-451F-A9F8-FEB700335895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3C4F36-7CE4-4096-8F0D-6EE931192D51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CB60C-BCB3-40E0-9F37-E681984830D9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B7C1BE-A6F6-436C-A10F-E44AA6892BDF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CB60C-BCB3-40E0-9F37-E681984830D9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48433A-524F-48E2-8641-C9B2607A0785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D315E6-6223-4255-BD25-837A5EE9A79B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FAFE35-D9C0-4ECE-B5BE-582FC2E88F75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721300-90F3-4ED2-B098-65F4F1A573FF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5211F7-371F-4E57-BF5E-81EBDA647AD5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E0CFC3-D756-40A2-B255-C91AE49898F9}" type="slidenum">
              <a:rPr lang="it-IT" altLang="en-US" smtClean="0"/>
              <a:pPr>
                <a:defRPr/>
              </a:pPr>
              <a:t>10</a:t>
            </a:fld>
            <a:endParaRPr lang="it-IT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AE37-5BF2-4701-A0BB-8836FA77836E}" type="datetimeFigureOut">
              <a:rPr lang="it-IT" smtClean="0"/>
              <a:pPr/>
              <a:t>27/05/2020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2401FA5-201D-4314-80DB-0B4A16F7F1F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AE37-5BF2-4701-A0BB-8836FA77836E}" type="datetimeFigureOut">
              <a:rPr lang="it-IT" smtClean="0"/>
              <a:pPr/>
              <a:t>27/05/2020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1FA5-201D-4314-80DB-0B4A16F7F1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tangolo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2401FA5-201D-4314-80DB-0B4A16F7F1F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AE37-5BF2-4701-A0BB-8836FA77836E}" type="datetimeFigureOut">
              <a:rPr lang="it-IT" smtClean="0"/>
              <a:pPr/>
              <a:t>27/05/2020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AE37-5BF2-4701-A0BB-8836FA77836E}" type="datetimeFigureOut">
              <a:rPr lang="it-IT" smtClean="0"/>
              <a:pPr/>
              <a:t>27/05/2020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2401FA5-201D-4314-80DB-0B4A16F7F1F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ttangolo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AE37-5BF2-4701-A0BB-8836FA77836E}" type="datetimeFigureOut">
              <a:rPr lang="it-IT" smtClean="0"/>
              <a:pPr/>
              <a:t>27/05/2020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2401FA5-201D-4314-80DB-0B4A16F7F1F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C12AE37-5BF2-4701-A0BB-8836FA77836E}" type="datetimeFigureOut">
              <a:rPr lang="it-IT" smtClean="0"/>
              <a:pPr/>
              <a:t>27/05/2020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1FA5-201D-4314-80DB-0B4A16F7F1F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egnaposto contenut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2" name="Segnaposto contenut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ttore 1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ttango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ttango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ttango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AE37-5BF2-4701-A0BB-8836FA77836E}" type="datetimeFigureOut">
              <a:rPr lang="it-IT" smtClean="0"/>
              <a:pPr/>
              <a:t>27/05/2020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it-IT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Segnaposto contenut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6" name="Segnaposto contenut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5" name="Oval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2401FA5-201D-4314-80DB-0B4A16F7F1F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3" name="Tito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AE37-5BF2-4701-A0BB-8836FA77836E}" type="datetimeFigureOut">
              <a:rPr lang="it-IT" smtClean="0"/>
              <a:pPr/>
              <a:t>27/05/2020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2401FA5-201D-4314-80DB-0B4A16F7F1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AE37-5BF2-4701-A0BB-8836FA77836E}" type="datetimeFigureOut">
              <a:rPr lang="it-IT" smtClean="0"/>
              <a:pPr/>
              <a:t>27/05/2020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401FA5-201D-4314-80DB-0B4A16F7F1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ttango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Segnaposto contenut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0" name="Oval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2401FA5-201D-4314-80DB-0B4A16F7F1F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1" name="Rettangolo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AE37-5BF2-4701-A0BB-8836FA77836E}" type="datetimeFigureOut">
              <a:rPr lang="it-IT" smtClean="0"/>
              <a:pPr/>
              <a:t>27/05/2020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ttore 1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ttangolo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2401FA5-201D-4314-80DB-0B4A16F7F1F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22" name="Rettangolo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C12AE37-5BF2-4701-A0BB-8836FA77836E}" type="datetimeFigureOut">
              <a:rPr lang="it-IT" smtClean="0"/>
              <a:pPr/>
              <a:t>27/05/2020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C12AE37-5BF2-4701-A0BB-8836FA77836E}" type="datetimeFigureOut">
              <a:rPr lang="it-IT" smtClean="0"/>
              <a:pPr/>
              <a:t>27/05/2020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2401FA5-201D-4314-80DB-0B4A16F7F1F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8.jpeg"/><Relationship Id="rId7" Type="http://schemas.openxmlformats.org/officeDocument/2006/relationships/image" Target="../media/image2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10" Type="http://schemas.openxmlformats.org/officeDocument/2006/relationships/image" Target="../media/image25.jpeg"/><Relationship Id="rId4" Type="http://schemas.openxmlformats.org/officeDocument/2006/relationships/image" Target="../media/image19.wmf"/><Relationship Id="rId9" Type="http://schemas.openxmlformats.org/officeDocument/2006/relationships/image" Target="../media/image2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5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16330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auto"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4" name="Picture 5" descr="http://www.uniba.it/uniba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20644"/>
            <a:ext cx="1692000" cy="50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5272197" y="208330"/>
            <a:ext cx="3836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cap="small" dirty="0">
                <a:solidFill>
                  <a:schemeClr val="bg1"/>
                </a:solidFill>
              </a:rPr>
              <a:t>Dipartimento di BIOLOGIA</a:t>
            </a:r>
          </a:p>
        </p:txBody>
      </p:sp>
      <p:sp>
        <p:nvSpPr>
          <p:cNvPr id="8" name="Rettangolo 7"/>
          <p:cNvSpPr/>
          <p:nvPr/>
        </p:nvSpPr>
        <p:spPr bwMode="auto">
          <a:xfrm>
            <a:off x="-5824" y="6257502"/>
            <a:ext cx="9149823" cy="60049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1043608" y="2721694"/>
            <a:ext cx="70342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cap="small" dirty="0">
                <a:ln w="952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Offerta formativa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607901" y="6341258"/>
            <a:ext cx="3730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cap="small" dirty="0">
                <a:solidFill>
                  <a:schemeClr val="bg1"/>
                </a:solidFill>
              </a:rPr>
              <a:t>Anno Accademico 2020- 21</a:t>
            </a:r>
          </a:p>
        </p:txBody>
      </p:sp>
    </p:spTree>
    <p:extLst>
      <p:ext uri="{BB962C8B-B14F-4D97-AF65-F5344CB8AC3E}">
        <p14:creationId xmlns:p14="http://schemas.microsoft.com/office/powerpoint/2010/main" val="1645054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53634" y="171388"/>
            <a:ext cx="8827200" cy="1091005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000" b="1" dirty="0">
                <a:solidFill>
                  <a:schemeClr val="bg1"/>
                </a:solidFill>
                <a:latin typeface="+mj-lt"/>
              </a:rPr>
              <a:t>Sbocchi professionali per il biologo</a:t>
            </a:r>
          </a:p>
        </p:txBody>
      </p:sp>
      <p:pic>
        <p:nvPicPr>
          <p:cNvPr id="19458" name="Picture 25" descr="fotosb_ver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3012" y="3270225"/>
            <a:ext cx="178701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595512"/>
            <a:ext cx="863600" cy="185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464" name="Picture 8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1556792"/>
            <a:ext cx="1016000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2976308" y="2132856"/>
            <a:ext cx="4114758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defTabSz="762000"/>
            <a:r>
              <a:rPr lang="it-IT" altLang="it-IT" sz="2000" b="1" dirty="0">
                <a:solidFill>
                  <a:srgbClr val="376092"/>
                </a:solidFill>
                <a:latin typeface="+mj-lt"/>
              </a:rPr>
              <a:t>(farmaceutica, tossicologica, cosmetica, agroalimentare, biomedica, microbiologica….)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3779912" y="1628800"/>
            <a:ext cx="1792158" cy="39754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it-IT" altLang="it-IT" sz="2000" b="1">
                <a:solidFill>
                  <a:srgbClr val="376092"/>
                </a:solidFill>
                <a:latin typeface="+mj-lt"/>
              </a:rPr>
              <a:t>INDUSTRIA</a:t>
            </a:r>
          </a:p>
        </p:txBody>
      </p:sp>
      <p:pic>
        <p:nvPicPr>
          <p:cNvPr id="19467" name="Picture 11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1700808"/>
            <a:ext cx="1026368" cy="11974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468" name="Picture 12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200" y="2046188"/>
            <a:ext cx="1549400" cy="151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469" name="Picture 13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6400" y="4293096"/>
            <a:ext cx="1371600" cy="137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470" name="Picture 14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3795836"/>
            <a:ext cx="1409700" cy="154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1525588" y="1412776"/>
            <a:ext cx="1450719" cy="39754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it-IT" altLang="it-IT" sz="2000" b="1" dirty="0">
                <a:solidFill>
                  <a:srgbClr val="376092"/>
                </a:solidFill>
                <a:latin typeface="+mj-lt"/>
              </a:rPr>
              <a:t>RICERCA</a:t>
            </a:r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1620061" y="3645024"/>
            <a:ext cx="2335577" cy="705321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defTabSz="762000"/>
            <a:r>
              <a:rPr lang="it-IT" altLang="it-IT" sz="2000" b="1" dirty="0">
                <a:solidFill>
                  <a:srgbClr val="376092"/>
                </a:solidFill>
                <a:latin typeface="+mj-lt"/>
              </a:rPr>
              <a:t>LABORATORIO </a:t>
            </a:r>
          </a:p>
          <a:p>
            <a:pPr algn="ctr" defTabSz="762000"/>
            <a:r>
              <a:rPr lang="it-IT" altLang="it-IT" sz="2000" b="1" dirty="0">
                <a:solidFill>
                  <a:srgbClr val="376092"/>
                </a:solidFill>
                <a:latin typeface="+mj-lt"/>
              </a:rPr>
              <a:t>D’ANALISI</a:t>
            </a: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5785341" y="3424213"/>
            <a:ext cx="2524731" cy="705321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defTabSz="762000"/>
            <a:r>
              <a:rPr lang="it-IT" altLang="it-IT" sz="2000" b="1">
                <a:solidFill>
                  <a:srgbClr val="376092"/>
                </a:solidFill>
                <a:latin typeface="+mj-lt"/>
              </a:rPr>
              <a:t>TUTELA </a:t>
            </a:r>
          </a:p>
          <a:p>
            <a:pPr algn="ctr" defTabSz="762000"/>
            <a:r>
              <a:rPr lang="it-IT" altLang="it-IT" sz="2000" b="1">
                <a:solidFill>
                  <a:srgbClr val="376092"/>
                </a:solidFill>
                <a:latin typeface="+mj-lt"/>
              </a:rPr>
              <a:t>DELL’AMBIENTE</a:t>
            </a:r>
          </a:p>
        </p:txBody>
      </p:sp>
      <p:sp>
        <p:nvSpPr>
          <p:cNvPr id="19474" name="Rectangle 18"/>
          <p:cNvSpPr>
            <a:spLocks noChangeArrowheads="1"/>
          </p:cNvSpPr>
          <p:nvPr/>
        </p:nvSpPr>
        <p:spPr bwMode="auto">
          <a:xfrm>
            <a:off x="6156176" y="4149080"/>
            <a:ext cx="2816478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it-IT" altLang="it-IT" sz="2000" b="1" dirty="0">
                <a:solidFill>
                  <a:srgbClr val="376092"/>
                </a:solidFill>
                <a:latin typeface="+mj-lt"/>
              </a:rPr>
              <a:t>( </a:t>
            </a:r>
            <a:r>
              <a:rPr lang="it-IT" altLang="it-IT" sz="2000" b="1" dirty="0" err="1">
                <a:solidFill>
                  <a:srgbClr val="376092"/>
                </a:solidFill>
                <a:latin typeface="+mj-lt"/>
              </a:rPr>
              <a:t>A.R.P.A.</a:t>
            </a:r>
            <a:r>
              <a:rPr lang="it-IT" altLang="it-IT" sz="2000" b="1" dirty="0">
                <a:solidFill>
                  <a:srgbClr val="376092"/>
                </a:solidFill>
                <a:latin typeface="+mj-lt"/>
              </a:rPr>
              <a:t>, Parchi, </a:t>
            </a:r>
          </a:p>
          <a:p>
            <a:pPr defTabSz="762000"/>
            <a:r>
              <a:rPr lang="it-IT" altLang="it-IT" sz="2000" b="1" dirty="0">
                <a:solidFill>
                  <a:srgbClr val="376092"/>
                </a:solidFill>
                <a:latin typeface="+mj-lt"/>
              </a:rPr>
              <a:t>Riserve naturali, .. )</a:t>
            </a:r>
          </a:p>
        </p:txBody>
      </p:sp>
      <p:sp>
        <p:nvSpPr>
          <p:cNvPr id="19475" name="Rectangle 21"/>
          <p:cNvSpPr>
            <a:spLocks noChangeArrowheads="1"/>
          </p:cNvSpPr>
          <p:nvPr/>
        </p:nvSpPr>
        <p:spPr bwMode="auto">
          <a:xfrm>
            <a:off x="6490347" y="4869160"/>
            <a:ext cx="2394888" cy="705321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defTabSz="762000"/>
            <a:r>
              <a:rPr lang="it-IT" altLang="it-IT" sz="2000" b="1">
                <a:solidFill>
                  <a:srgbClr val="376092"/>
                </a:solidFill>
                <a:latin typeface="+mj-lt"/>
              </a:rPr>
              <a:t>DIVULGAZIONE</a:t>
            </a:r>
          </a:p>
          <a:p>
            <a:pPr algn="ctr" defTabSz="762000"/>
            <a:r>
              <a:rPr lang="it-IT" altLang="it-IT" sz="2000" b="1">
                <a:solidFill>
                  <a:srgbClr val="376092"/>
                </a:solidFill>
                <a:latin typeface="+mj-lt"/>
              </a:rPr>
              <a:t>SCIENTIFICA</a:t>
            </a:r>
          </a:p>
        </p:txBody>
      </p:sp>
      <p:sp>
        <p:nvSpPr>
          <p:cNvPr id="19476" name="Rectangle 22"/>
          <p:cNvSpPr>
            <a:spLocks noChangeArrowheads="1"/>
          </p:cNvSpPr>
          <p:nvPr/>
        </p:nvSpPr>
        <p:spPr bwMode="auto">
          <a:xfrm>
            <a:off x="203102" y="5661248"/>
            <a:ext cx="3864842" cy="551433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defTabSz="762000">
              <a:lnSpc>
                <a:spcPct val="75000"/>
              </a:lnSpc>
            </a:pPr>
            <a:r>
              <a:rPr lang="it-IT" altLang="it-IT" sz="2000" b="1">
                <a:solidFill>
                  <a:srgbClr val="376092"/>
                </a:solidFill>
                <a:latin typeface="+mj-lt"/>
              </a:rPr>
              <a:t>LIBERA PROFESSIONE </a:t>
            </a:r>
          </a:p>
          <a:p>
            <a:pPr algn="ctr" defTabSz="762000">
              <a:lnSpc>
                <a:spcPct val="75000"/>
              </a:lnSpc>
            </a:pPr>
            <a:r>
              <a:rPr lang="it-IT" altLang="it-IT" sz="2000">
                <a:solidFill>
                  <a:srgbClr val="376092"/>
                </a:solidFill>
                <a:latin typeface="+mj-lt"/>
              </a:rPr>
              <a:t>(consulente tecnico-scientifico..)</a:t>
            </a:r>
            <a:endParaRPr lang="it-IT" altLang="it-IT" sz="2800">
              <a:solidFill>
                <a:srgbClr val="376092"/>
              </a:solidFill>
              <a:latin typeface="+mj-lt"/>
            </a:endParaRPr>
          </a:p>
        </p:txBody>
      </p:sp>
      <p:pic>
        <p:nvPicPr>
          <p:cNvPr id="19477" name="Picture 26" descr="scuol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39952" y="5013176"/>
            <a:ext cx="1981200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8" name="Rectangle 20"/>
          <p:cNvSpPr>
            <a:spLocks noChangeArrowheads="1"/>
          </p:cNvSpPr>
          <p:nvPr/>
        </p:nvSpPr>
        <p:spPr bwMode="auto">
          <a:xfrm>
            <a:off x="6172200" y="5733256"/>
            <a:ext cx="2552700" cy="551433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762000">
              <a:lnSpc>
                <a:spcPct val="75000"/>
              </a:lnSpc>
            </a:pPr>
            <a:endParaRPr lang="it-IT" altLang="it-IT" sz="2000" b="1">
              <a:solidFill>
                <a:srgbClr val="376092"/>
              </a:solidFill>
              <a:latin typeface="+mj-lt"/>
            </a:endParaRPr>
          </a:p>
          <a:p>
            <a:pPr defTabSz="762000">
              <a:lnSpc>
                <a:spcPct val="75000"/>
              </a:lnSpc>
            </a:pPr>
            <a:r>
              <a:rPr lang="it-IT" altLang="it-IT" sz="2000" b="1">
                <a:solidFill>
                  <a:srgbClr val="376092"/>
                </a:solidFill>
                <a:latin typeface="+mj-lt"/>
              </a:rPr>
              <a:t>INSEGNAMENTO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153634" y="950183"/>
            <a:ext cx="8827200" cy="431529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endParaRPr kumimoji="0" lang="it-IT" sz="2200" dirty="0">
              <a:solidFill>
                <a:srgbClr val="1217F0"/>
              </a:solidFill>
            </a:endParaRP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755576" y="260648"/>
            <a:ext cx="76009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l">
              <a:defRPr/>
            </a:pPr>
            <a:endParaRPr lang="it-IT" sz="3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</a:endParaRPr>
          </a:p>
        </p:txBody>
      </p:sp>
      <p:sp>
        <p:nvSpPr>
          <p:cNvPr id="25" name="Ovale 24"/>
          <p:cNvSpPr>
            <a:spLocks noChangeAspect="1"/>
          </p:cNvSpPr>
          <p:nvPr/>
        </p:nvSpPr>
        <p:spPr>
          <a:xfrm>
            <a:off x="4299809" y="1052736"/>
            <a:ext cx="540000" cy="540000"/>
          </a:xfrm>
          <a:prstGeom prst="ellipse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376092"/>
              </a:solidFill>
              <a:latin typeface="+mj-lt"/>
            </a:endParaRPr>
          </a:p>
        </p:txBody>
      </p:sp>
      <p:sp>
        <p:nvSpPr>
          <p:cNvPr id="26" name="Anello 25"/>
          <p:cNvSpPr>
            <a:spLocks noChangeAspect="1"/>
          </p:cNvSpPr>
          <p:nvPr/>
        </p:nvSpPr>
        <p:spPr>
          <a:xfrm>
            <a:off x="4339539" y="1079490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376092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3634" y="171388"/>
            <a:ext cx="8827200" cy="1091005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000" b="1" dirty="0">
                <a:solidFill>
                  <a:schemeClr val="bg1"/>
                </a:solidFill>
                <a:latin typeface="+mj-lt"/>
              </a:rPr>
              <a:t>Chi vorrà assumere un biologo</a:t>
            </a:r>
            <a:r>
              <a:rPr lang="it-IT" sz="3000" b="1" cap="all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179512" y="1517634"/>
            <a:ext cx="7056784" cy="507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FF0000"/>
                </a:solidFill>
                <a:latin typeface="+mj-lt"/>
              </a:rPr>
              <a:t>Amministrazioni:</a:t>
            </a:r>
          </a:p>
          <a:p>
            <a:pPr algn="l"/>
            <a:r>
              <a:rPr lang="it-IT" b="1" dirty="0">
                <a:solidFill>
                  <a:srgbClr val="1217F0"/>
                </a:solidFill>
                <a:latin typeface="+mj-lt"/>
              </a:rPr>
              <a:t>     </a:t>
            </a:r>
            <a:r>
              <a:rPr lang="it-IT" b="1" dirty="0">
                <a:solidFill>
                  <a:srgbClr val="002060"/>
                </a:solidFill>
                <a:latin typeface="+mj-lt"/>
              </a:rPr>
              <a:t>centrale; regionale; provinciale; comunale</a:t>
            </a:r>
          </a:p>
          <a:p>
            <a:pPr algn="l"/>
            <a:endParaRPr lang="it-IT" b="1" dirty="0">
              <a:solidFill>
                <a:srgbClr val="002060"/>
              </a:solidFill>
              <a:latin typeface="+mj-lt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FF0000"/>
                </a:solidFill>
                <a:latin typeface="+mj-lt"/>
              </a:rPr>
              <a:t>Enti per la Pianificazione del territorio:</a:t>
            </a:r>
          </a:p>
          <a:p>
            <a:pPr algn="l"/>
            <a:r>
              <a:rPr lang="it-IT" b="1" dirty="0">
                <a:solidFill>
                  <a:srgbClr val="1217F0"/>
                </a:solidFill>
                <a:latin typeface="+mj-lt"/>
              </a:rPr>
              <a:t>    </a:t>
            </a:r>
            <a:r>
              <a:rPr lang="it-IT" b="1" dirty="0">
                <a:solidFill>
                  <a:srgbClr val="002060"/>
                </a:solidFill>
                <a:latin typeface="+mj-lt"/>
              </a:rPr>
              <a:t>aree protette, musei, orti botanici, acquari, ecc.</a:t>
            </a:r>
          </a:p>
          <a:p>
            <a:pPr algn="l"/>
            <a:endParaRPr lang="it-IT" b="1" dirty="0">
              <a:solidFill>
                <a:srgbClr val="1217F0"/>
              </a:solidFill>
              <a:latin typeface="+mj-lt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FF0000"/>
                </a:solidFill>
                <a:latin typeface="+mj-lt"/>
              </a:rPr>
              <a:t>Enti di ricerca pubblici: </a:t>
            </a:r>
          </a:p>
          <a:p>
            <a:pPr algn="l"/>
            <a:r>
              <a:rPr lang="it-IT" b="1" dirty="0">
                <a:solidFill>
                  <a:srgbClr val="FF0000"/>
                </a:solidFill>
                <a:latin typeface="+mj-lt"/>
              </a:rPr>
              <a:t>    </a:t>
            </a:r>
            <a:r>
              <a:rPr lang="it-IT" b="1" dirty="0">
                <a:solidFill>
                  <a:srgbClr val="002060"/>
                </a:solidFill>
                <a:latin typeface="+mj-lt"/>
              </a:rPr>
              <a:t>(Università, CNR, ENEA ecc.) e privati</a:t>
            </a:r>
          </a:p>
          <a:p>
            <a:pPr algn="l"/>
            <a:endParaRPr lang="it-IT" b="1" dirty="0">
              <a:solidFill>
                <a:srgbClr val="1217F0"/>
              </a:solidFill>
              <a:latin typeface="+mj-lt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FF0000"/>
                </a:solidFill>
                <a:latin typeface="+mj-lt"/>
              </a:rPr>
              <a:t>Sistemi produttivi:</a:t>
            </a:r>
          </a:p>
          <a:p>
            <a:pPr algn="l"/>
            <a:r>
              <a:rPr lang="it-IT" b="1" dirty="0">
                <a:solidFill>
                  <a:srgbClr val="1217F0"/>
                </a:solidFill>
                <a:latin typeface="+mj-lt"/>
              </a:rPr>
              <a:t>     </a:t>
            </a:r>
            <a:r>
              <a:rPr lang="it-IT" b="1" dirty="0">
                <a:solidFill>
                  <a:srgbClr val="002060"/>
                </a:solidFill>
                <a:latin typeface="+mj-lt"/>
              </a:rPr>
              <a:t>industrie biotecnologiche,farmaceutiche, </a:t>
            </a:r>
          </a:p>
          <a:p>
            <a:pPr algn="l"/>
            <a:r>
              <a:rPr lang="it-IT" b="1" dirty="0">
                <a:solidFill>
                  <a:srgbClr val="002060"/>
                </a:solidFill>
                <a:latin typeface="+mj-lt"/>
              </a:rPr>
              <a:t>     alimentari, società di consulenza – cooperative.</a:t>
            </a:r>
          </a:p>
          <a:p>
            <a:pPr algn="l"/>
            <a:endParaRPr lang="it-IT" b="1" dirty="0">
              <a:solidFill>
                <a:srgbClr val="1217F0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Sanità pubblica (ASL):</a:t>
            </a:r>
            <a:r>
              <a:rPr lang="it-IT" b="1" dirty="0">
                <a:solidFill>
                  <a:srgbClr val="1217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Vi possono accedere solo i laureati magistrali e dopo aver conseguito un titolo di specializzazione presso una scuola di specializzazione della Facoltà di Medicina</a:t>
            </a:r>
          </a:p>
          <a:p>
            <a:pPr algn="l"/>
            <a:endParaRPr lang="it-IT" b="1" dirty="0">
              <a:solidFill>
                <a:srgbClr val="1217F0"/>
              </a:solidFill>
              <a:latin typeface="+mj-lt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53634" y="981247"/>
            <a:ext cx="8827200" cy="431529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endParaRPr kumimoji="0" lang="it-IT" sz="2200" dirty="0">
              <a:solidFill>
                <a:srgbClr val="1217F0"/>
              </a:solidFill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55576" y="260648"/>
            <a:ext cx="76009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l">
              <a:defRPr/>
            </a:pPr>
            <a:endParaRPr lang="it-IT" sz="3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</a:endParaRPr>
          </a:p>
        </p:txBody>
      </p:sp>
      <p:sp>
        <p:nvSpPr>
          <p:cNvPr id="10" name="Ovale 9"/>
          <p:cNvSpPr>
            <a:spLocks noChangeAspect="1"/>
          </p:cNvSpPr>
          <p:nvPr/>
        </p:nvSpPr>
        <p:spPr>
          <a:xfrm>
            <a:off x="4299809" y="1052736"/>
            <a:ext cx="540000" cy="540000"/>
          </a:xfrm>
          <a:prstGeom prst="ellipse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376092"/>
              </a:solidFill>
              <a:latin typeface="+mj-lt"/>
            </a:endParaRPr>
          </a:p>
        </p:txBody>
      </p:sp>
      <p:sp>
        <p:nvSpPr>
          <p:cNvPr id="11" name="Anello 10"/>
          <p:cNvSpPr>
            <a:spLocks noChangeAspect="1"/>
          </p:cNvSpPr>
          <p:nvPr/>
        </p:nvSpPr>
        <p:spPr>
          <a:xfrm>
            <a:off x="4339539" y="1079490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376092"/>
              </a:solidFill>
              <a:latin typeface="+mj-lt"/>
            </a:endParaRPr>
          </a:p>
        </p:txBody>
      </p:sp>
      <p:pic>
        <p:nvPicPr>
          <p:cNvPr id="1026" name="Picture 2" descr="Risultati immagini per drosophila muta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098" y="1448840"/>
            <a:ext cx="3184698" cy="394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3634" y="171388"/>
            <a:ext cx="8827200" cy="1091005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000" b="1" dirty="0">
                <a:solidFill>
                  <a:schemeClr val="bg1"/>
                </a:solidFill>
                <a:latin typeface="+mj-lt"/>
              </a:rPr>
              <a:t>Libera professione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53634" y="909239"/>
            <a:ext cx="8827200" cy="431529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endParaRPr kumimoji="0" lang="it-IT" sz="2200" dirty="0">
              <a:solidFill>
                <a:srgbClr val="1217F0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260648"/>
            <a:ext cx="76009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l">
              <a:defRPr/>
            </a:pPr>
            <a:endParaRPr lang="it-IT" sz="3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</a:endParaRPr>
          </a:p>
        </p:txBody>
      </p:sp>
      <p:sp>
        <p:nvSpPr>
          <p:cNvPr id="7" name="Ovale 6"/>
          <p:cNvSpPr>
            <a:spLocks noChangeAspect="1"/>
          </p:cNvSpPr>
          <p:nvPr/>
        </p:nvSpPr>
        <p:spPr>
          <a:xfrm>
            <a:off x="4299809" y="1052736"/>
            <a:ext cx="540000" cy="540000"/>
          </a:xfrm>
          <a:prstGeom prst="ellipse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376092"/>
              </a:solidFill>
              <a:latin typeface="+mj-lt"/>
            </a:endParaRPr>
          </a:p>
        </p:txBody>
      </p:sp>
      <p:sp>
        <p:nvSpPr>
          <p:cNvPr id="8" name="Anello 7"/>
          <p:cNvSpPr>
            <a:spLocks noChangeAspect="1"/>
          </p:cNvSpPr>
          <p:nvPr/>
        </p:nvSpPr>
        <p:spPr>
          <a:xfrm>
            <a:off x="4339539" y="1079490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376092"/>
              </a:solidFill>
              <a:latin typeface="+mj-lt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53657" y="1407054"/>
            <a:ext cx="5616624" cy="5024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  <a:buNone/>
            </a:pPr>
            <a:r>
              <a:rPr lang="it-IT" b="1" dirty="0">
                <a:solidFill>
                  <a:srgbClr val="002060"/>
                </a:solidFill>
                <a:latin typeface="+mj-lt"/>
              </a:rPr>
              <a:t>Il biologo può esercitare la libera professione. </a:t>
            </a:r>
            <a:br>
              <a:rPr lang="it-IT" b="1" dirty="0">
                <a:solidFill>
                  <a:srgbClr val="002060"/>
                </a:solidFill>
                <a:latin typeface="+mj-lt"/>
              </a:rPr>
            </a:br>
            <a:r>
              <a:rPr lang="it-IT" b="1" dirty="0">
                <a:solidFill>
                  <a:srgbClr val="002060"/>
                </a:solidFill>
                <a:latin typeface="+mj-lt"/>
              </a:rPr>
              <a:t>A tale scopo occorre essere iscritti all</a:t>
            </a:r>
            <a:r>
              <a:rPr lang="it-IT" altLang="en-US" b="1" dirty="0">
                <a:solidFill>
                  <a:srgbClr val="002060"/>
                </a:solidFill>
                <a:latin typeface="+mj-lt"/>
              </a:rPr>
              <a:t>’</a:t>
            </a:r>
            <a:r>
              <a:rPr lang="it-IT" b="1" dirty="0">
                <a:solidFill>
                  <a:srgbClr val="002060"/>
                </a:solidFill>
                <a:latin typeface="+mj-lt"/>
              </a:rPr>
              <a:t>albo</a:t>
            </a:r>
            <a:br>
              <a:rPr lang="it-IT" b="1" dirty="0">
                <a:solidFill>
                  <a:srgbClr val="002060"/>
                </a:solidFill>
                <a:latin typeface="+mj-lt"/>
              </a:rPr>
            </a:br>
            <a:r>
              <a:rPr lang="it-IT" b="1" dirty="0">
                <a:solidFill>
                  <a:srgbClr val="002060"/>
                </a:solidFill>
                <a:latin typeface="+mj-lt"/>
              </a:rPr>
              <a:t>dell</a:t>
            </a:r>
            <a:r>
              <a:rPr lang="it-IT" altLang="en-US" b="1" dirty="0">
                <a:solidFill>
                  <a:srgbClr val="002060"/>
                </a:solidFill>
                <a:latin typeface="+mj-lt"/>
              </a:rPr>
              <a:t>’</a:t>
            </a:r>
            <a:r>
              <a:rPr lang="it-IT" b="1" dirty="0">
                <a:solidFill>
                  <a:srgbClr val="002060"/>
                </a:solidFill>
                <a:latin typeface="+mj-lt"/>
              </a:rPr>
              <a:t>Ordine Nazionale dei Biologi che è suddiviso in due sezioni: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endParaRPr lang="it-IT" sz="100" b="1" dirty="0">
              <a:solidFill>
                <a:srgbClr val="002060"/>
              </a:solidFill>
              <a:latin typeface="+mj-lt"/>
            </a:endParaRPr>
          </a:p>
          <a:p>
            <a:pPr marL="342900" indent="-34290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it-IT" sz="2000" b="1" dirty="0">
                <a:solidFill>
                  <a:srgbClr val="FF0000"/>
                </a:solidFill>
                <a:latin typeface="+mj-lt"/>
              </a:rPr>
              <a:t>sezione A per Laureati Magistrali</a:t>
            </a:r>
          </a:p>
          <a:p>
            <a:pPr marL="342900" indent="-34290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it-IT" sz="2000" b="1" dirty="0">
                <a:solidFill>
                  <a:srgbClr val="FF0000"/>
                </a:solidFill>
                <a:latin typeface="+mj-lt"/>
              </a:rPr>
              <a:t>sezione B per Laureati triennali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endParaRPr lang="it-IT" sz="600" b="1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70000"/>
              </a:lnSpc>
            </a:pPr>
            <a:r>
              <a:rPr lang="it-IT" b="1" dirty="0">
                <a:solidFill>
                  <a:srgbClr val="002060"/>
                </a:solidFill>
                <a:latin typeface="+mj-lt"/>
              </a:rPr>
              <a:t>L</a:t>
            </a:r>
            <a:r>
              <a:rPr lang="it-IT" altLang="en-US" b="1" dirty="0">
                <a:solidFill>
                  <a:srgbClr val="002060"/>
                </a:solidFill>
                <a:latin typeface="+mj-lt"/>
              </a:rPr>
              <a:t>’</a:t>
            </a:r>
            <a:r>
              <a:rPr lang="it-IT" b="1" dirty="0">
                <a:solidFill>
                  <a:srgbClr val="002060"/>
                </a:solidFill>
                <a:latin typeface="+mj-lt"/>
              </a:rPr>
              <a:t>iscrizione all</a:t>
            </a:r>
            <a:r>
              <a:rPr lang="it-IT" altLang="en-US" b="1" dirty="0">
                <a:solidFill>
                  <a:srgbClr val="002060"/>
                </a:solidFill>
                <a:latin typeface="+mj-lt"/>
              </a:rPr>
              <a:t>’</a:t>
            </a:r>
            <a:r>
              <a:rPr lang="it-IT" b="1" dirty="0">
                <a:solidFill>
                  <a:srgbClr val="002060"/>
                </a:solidFill>
                <a:latin typeface="+mj-lt"/>
              </a:rPr>
              <a:t>albo è possibile dopo il superamento dell</a:t>
            </a:r>
            <a:r>
              <a:rPr lang="it-IT" altLang="en-US" b="1" dirty="0">
                <a:solidFill>
                  <a:srgbClr val="002060"/>
                </a:solidFill>
                <a:latin typeface="+mj-lt"/>
              </a:rPr>
              <a:t>’</a:t>
            </a:r>
            <a:r>
              <a:rPr lang="it-IT" b="1" dirty="0">
                <a:solidFill>
                  <a:srgbClr val="002060"/>
                </a:solidFill>
                <a:latin typeface="+mj-lt"/>
              </a:rPr>
              <a:t>esame di stato per l</a:t>
            </a:r>
            <a:r>
              <a:rPr lang="it-IT" altLang="en-US" b="1" dirty="0">
                <a:solidFill>
                  <a:srgbClr val="002060"/>
                </a:solidFill>
                <a:latin typeface="+mj-lt"/>
              </a:rPr>
              <a:t>’</a:t>
            </a:r>
            <a:r>
              <a:rPr lang="it-IT" b="1" dirty="0">
                <a:solidFill>
                  <a:srgbClr val="002060"/>
                </a:solidFill>
                <a:latin typeface="+mj-lt"/>
              </a:rPr>
              <a:t>abilitazione all</a:t>
            </a:r>
            <a:r>
              <a:rPr lang="it-IT" altLang="en-US" b="1" dirty="0">
                <a:solidFill>
                  <a:srgbClr val="002060"/>
                </a:solidFill>
                <a:latin typeface="+mj-lt"/>
              </a:rPr>
              <a:t>’</a:t>
            </a:r>
            <a:r>
              <a:rPr lang="it-IT" b="1" dirty="0">
                <a:solidFill>
                  <a:srgbClr val="002060"/>
                </a:solidFill>
                <a:latin typeface="+mj-lt"/>
              </a:rPr>
              <a:t>esercizio della professione </a:t>
            </a:r>
          </a:p>
          <a:p>
            <a:pPr>
              <a:lnSpc>
                <a:spcPct val="170000"/>
              </a:lnSpc>
            </a:pPr>
            <a:r>
              <a:rPr lang="it-IT" b="1" dirty="0">
                <a:solidFill>
                  <a:srgbClr val="002060"/>
                </a:solidFill>
                <a:latin typeface="+mj-lt"/>
              </a:rPr>
              <a:t>di biologo.</a:t>
            </a:r>
          </a:p>
        </p:txBody>
      </p:sp>
      <p:pic>
        <p:nvPicPr>
          <p:cNvPr id="3076" name="Picture 4" descr="Risultati immagini per analisi sangu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3"/>
          <a:stretch/>
        </p:blipFill>
        <p:spPr bwMode="auto">
          <a:xfrm>
            <a:off x="5797524" y="3019742"/>
            <a:ext cx="3177140" cy="331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magine correlat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5" b="13104"/>
          <a:stretch/>
        </p:blipFill>
        <p:spPr bwMode="auto">
          <a:xfrm>
            <a:off x="5797524" y="1376497"/>
            <a:ext cx="3177140" cy="164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53634" y="6259097"/>
            <a:ext cx="8827200" cy="431529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endParaRPr kumimoji="0" lang="it-IT" sz="2200" dirty="0">
              <a:solidFill>
                <a:srgbClr val="1217F0"/>
              </a:solidFill>
            </a:endParaRPr>
          </a:p>
        </p:txBody>
      </p:sp>
      <p:sp>
        <p:nvSpPr>
          <p:cNvPr id="8" name="Rettangolo 7"/>
          <p:cNvSpPr/>
          <p:nvPr/>
        </p:nvSpPr>
        <p:spPr bwMode="auto">
          <a:xfrm>
            <a:off x="179512" y="188640"/>
            <a:ext cx="8784976" cy="1440160"/>
          </a:xfrm>
          <a:prstGeom prst="rect">
            <a:avLst/>
          </a:prstGeom>
          <a:solidFill>
            <a:srgbClr val="0066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1752" y="692696"/>
            <a:ext cx="8534400" cy="75895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it-IT" sz="3000" b="1" dirty="0">
                <a:solidFill>
                  <a:schemeClr val="bg1"/>
                </a:solidFill>
              </a:rPr>
              <a:t>CLASSE L-32 </a:t>
            </a:r>
            <a:br>
              <a:rPr lang="it-IT" sz="3000" b="1" dirty="0">
                <a:solidFill>
                  <a:schemeClr val="bg1"/>
                </a:solidFill>
              </a:rPr>
            </a:br>
            <a:r>
              <a:rPr lang="it-IT" sz="3000" b="1" dirty="0">
                <a:solidFill>
                  <a:schemeClr val="bg1"/>
                </a:solidFill>
              </a:rPr>
              <a:t>“SCIENZE E TECNOLOGIE PER L’AMBIENTE E LA NATURA”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95536" y="3856630"/>
            <a:ext cx="6551613" cy="50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sz="2700" b="1" dirty="0">
                <a:solidFill>
                  <a:srgbClr val="FF0000"/>
                </a:solidFill>
              </a:rPr>
              <a:t>SCIENZE DELLA NATURA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16817" y="2563118"/>
            <a:ext cx="6875463" cy="100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it-IT" sz="2700" b="1" dirty="0">
                <a:solidFill>
                  <a:srgbClr val="006600"/>
                </a:solidFill>
              </a:rPr>
              <a:t>UN UNICO CORSO DI LAUREA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it-IT" sz="2700" b="1" dirty="0">
                <a:solidFill>
                  <a:srgbClr val="006600"/>
                </a:solidFill>
              </a:rPr>
              <a:t>DI I LIVELLO (sede di Bari)</a:t>
            </a:r>
          </a:p>
        </p:txBody>
      </p:sp>
      <p:sp>
        <p:nvSpPr>
          <p:cNvPr id="7" name="Ovale 6"/>
          <p:cNvSpPr>
            <a:spLocks noChangeAspect="1"/>
          </p:cNvSpPr>
          <p:nvPr/>
        </p:nvSpPr>
        <p:spPr>
          <a:xfrm>
            <a:off x="4299809" y="1376832"/>
            <a:ext cx="540000" cy="540000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Anello 9"/>
          <p:cNvSpPr>
            <a:spLocks noChangeAspect="1"/>
          </p:cNvSpPr>
          <p:nvPr/>
        </p:nvSpPr>
        <p:spPr>
          <a:xfrm>
            <a:off x="4339539" y="1403586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1" name="Rettangolo 8"/>
          <p:cNvSpPr>
            <a:spLocks noChangeArrowheads="1"/>
          </p:cNvSpPr>
          <p:nvPr/>
        </p:nvSpPr>
        <p:spPr bwMode="auto">
          <a:xfrm>
            <a:off x="5493666" y="6300028"/>
            <a:ext cx="34708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kumimoji="0" lang="it-IT" b="1" cap="small" dirty="0">
                <a:solidFill>
                  <a:schemeClr val="bg1"/>
                </a:solidFill>
                <a:latin typeface="+mj-lt"/>
              </a:rPr>
              <a:t>Dipartimento di </a:t>
            </a:r>
            <a:r>
              <a:rPr kumimoji="0" lang="it-IT" b="1" u="sng" cap="all" dirty="0">
                <a:solidFill>
                  <a:schemeClr val="bg1"/>
                </a:solidFill>
                <a:latin typeface="+mj-lt"/>
              </a:rPr>
              <a:t>Biologia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79" r="35404"/>
          <a:stretch/>
        </p:blipFill>
        <p:spPr>
          <a:xfrm>
            <a:off x="6134985" y="1754814"/>
            <a:ext cx="2788967" cy="434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5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 bwMode="auto">
          <a:xfrm>
            <a:off x="179512" y="188640"/>
            <a:ext cx="8784976" cy="1152128"/>
          </a:xfrm>
          <a:prstGeom prst="rect">
            <a:avLst/>
          </a:prstGeom>
          <a:solidFill>
            <a:srgbClr val="0066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01752" y="156555"/>
            <a:ext cx="853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chemeClr val="bg1"/>
                </a:solidFill>
              </a:rPr>
              <a:t>IMPOSTATO NELL</a:t>
            </a:r>
            <a:r>
              <a:rPr lang="it-IT" altLang="en-US" sz="2400" b="1" dirty="0">
                <a:solidFill>
                  <a:schemeClr val="bg1"/>
                </a:solidFill>
              </a:rPr>
              <a:t>’</a:t>
            </a:r>
            <a:r>
              <a:rPr lang="it-IT" sz="2400" b="1" dirty="0">
                <a:solidFill>
                  <a:schemeClr val="bg1"/>
                </a:solidFill>
              </a:rPr>
              <a:t>OTTICA DELLA PROSECUZIONE DEGLI STUDI CON LA LAUREA MAGISTRALE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51520" y="1539213"/>
            <a:ext cx="3071813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sz="2700" b="1" dirty="0">
                <a:solidFill>
                  <a:srgbClr val="006600"/>
                </a:solidFill>
              </a:rPr>
              <a:t>CHE COSA SI STUDIA?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51519" y="2636912"/>
            <a:ext cx="4088019" cy="1367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1217F0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FF0000"/>
                </a:solidFill>
              </a:rPr>
              <a:t>Discipline di base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6600"/>
                </a:solidFill>
              </a:rPr>
              <a:t>Matematica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6600"/>
                </a:solidFill>
              </a:rPr>
              <a:t>Chimica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6600"/>
                </a:solidFill>
              </a:rPr>
              <a:t>Fisica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436384" y="1587385"/>
            <a:ext cx="4464496" cy="3392340"/>
          </a:xfrm>
          <a:prstGeom prst="rect">
            <a:avLst/>
          </a:prstGeom>
          <a:solidFill>
            <a:srgbClr val="FFFFCC"/>
          </a:solidFill>
          <a:ln w="9525">
            <a:solidFill>
              <a:srgbClr val="1217F0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FF0000"/>
                </a:solidFill>
              </a:rPr>
              <a:t>Discipline biologiche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6600"/>
                </a:solidFill>
              </a:rPr>
              <a:t>Biologia evolutiva dei vertebrati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6600"/>
                </a:solidFill>
              </a:rPr>
              <a:t>Zoologia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6600"/>
                </a:solidFill>
              </a:rPr>
              <a:t>Entomologia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6600"/>
                </a:solidFill>
              </a:rPr>
              <a:t>Fisiologia animale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6600"/>
                </a:solidFill>
              </a:rPr>
              <a:t>Botanica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6600"/>
                </a:solidFill>
              </a:rPr>
              <a:t>Fisiologia ed </a:t>
            </a:r>
            <a:r>
              <a:rPr lang="it-IT" b="1" dirty="0" err="1">
                <a:solidFill>
                  <a:srgbClr val="006600"/>
                </a:solidFill>
              </a:rPr>
              <a:t>ecofisiologia</a:t>
            </a:r>
            <a:r>
              <a:rPr lang="it-IT" b="1" dirty="0">
                <a:solidFill>
                  <a:srgbClr val="006600"/>
                </a:solidFill>
              </a:rPr>
              <a:t> vegetale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6600"/>
                </a:solidFill>
              </a:rPr>
              <a:t>Ecologia e geobotanica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6600"/>
                </a:solidFill>
              </a:rPr>
              <a:t>Genetica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6600"/>
                </a:solidFill>
              </a:rPr>
              <a:t>Biochimica</a:t>
            </a:r>
          </a:p>
        </p:txBody>
      </p:sp>
      <p:sp>
        <p:nvSpPr>
          <p:cNvPr id="12" name="Ovale 11"/>
          <p:cNvSpPr>
            <a:spLocks noChangeAspect="1"/>
          </p:cNvSpPr>
          <p:nvPr/>
        </p:nvSpPr>
        <p:spPr>
          <a:xfrm>
            <a:off x="4299809" y="999213"/>
            <a:ext cx="540000" cy="540000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Anello 12"/>
          <p:cNvSpPr>
            <a:spLocks noChangeAspect="1"/>
          </p:cNvSpPr>
          <p:nvPr/>
        </p:nvSpPr>
        <p:spPr>
          <a:xfrm>
            <a:off x="4339539" y="1025967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4098" name="Picture 2" descr="Risultati immagini per fossil fis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71" b="21593"/>
          <a:stretch/>
        </p:blipFill>
        <p:spPr bwMode="auto">
          <a:xfrm>
            <a:off x="4436384" y="5071730"/>
            <a:ext cx="4464495" cy="124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53634" y="6389798"/>
            <a:ext cx="8827200" cy="308419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endParaRPr kumimoji="0" lang="it-IT" sz="1400" dirty="0">
              <a:solidFill>
                <a:srgbClr val="1217F0"/>
              </a:solidFill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56334" y="4482343"/>
            <a:ext cx="4083205" cy="17549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1217F0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FF0000"/>
                </a:solidFill>
              </a:rPr>
              <a:t>Discipline geologiche</a:t>
            </a:r>
          </a:p>
          <a:p>
            <a:r>
              <a:rPr lang="it-IT" b="1" dirty="0">
                <a:solidFill>
                  <a:srgbClr val="006600"/>
                </a:solidFill>
              </a:rPr>
              <a:t>Geografia</a:t>
            </a:r>
            <a:br>
              <a:rPr lang="it-IT" b="1" dirty="0">
                <a:solidFill>
                  <a:srgbClr val="006600"/>
                </a:solidFill>
              </a:rPr>
            </a:br>
            <a:r>
              <a:rPr lang="it-IT" b="1" dirty="0">
                <a:solidFill>
                  <a:srgbClr val="006600"/>
                </a:solidFill>
              </a:rPr>
              <a:t>Mineralogia</a:t>
            </a:r>
          </a:p>
          <a:p>
            <a:r>
              <a:rPr lang="it-IT" b="1" dirty="0">
                <a:solidFill>
                  <a:srgbClr val="006600"/>
                </a:solidFill>
              </a:rPr>
              <a:t>Petrografia</a:t>
            </a:r>
          </a:p>
          <a:p>
            <a:r>
              <a:rPr lang="it-IT" b="1" dirty="0">
                <a:solidFill>
                  <a:srgbClr val="006600"/>
                </a:solidFill>
              </a:rPr>
              <a:t>Geologia e Geologia ambientale </a:t>
            </a:r>
          </a:p>
          <a:p>
            <a:r>
              <a:rPr lang="it-IT" b="1" dirty="0">
                <a:solidFill>
                  <a:srgbClr val="006600"/>
                </a:solidFill>
              </a:rPr>
              <a:t>Paleontologia</a:t>
            </a:r>
          </a:p>
        </p:txBody>
      </p:sp>
    </p:spTree>
    <p:extLst>
      <p:ext uri="{BB962C8B-B14F-4D97-AF65-F5344CB8AC3E}">
        <p14:creationId xmlns:p14="http://schemas.microsoft.com/office/powerpoint/2010/main" val="312651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2484438" y="3644900"/>
            <a:ext cx="576103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l">
              <a:lnSpc>
                <a:spcPct val="80000"/>
              </a:lnSpc>
              <a:spcBef>
                <a:spcPct val="0"/>
              </a:spcBef>
            </a:pPr>
            <a:endParaRPr lang="it-IT" b="1">
              <a:solidFill>
                <a:srgbClr val="1217F0"/>
              </a:solidFill>
            </a:endParaRPr>
          </a:p>
        </p:txBody>
      </p:sp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1258888" y="4868863"/>
            <a:ext cx="774065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it-IT" b="1"/>
              <a:t>	</a:t>
            </a:r>
          </a:p>
        </p:txBody>
      </p:sp>
      <p:sp>
        <p:nvSpPr>
          <p:cNvPr id="24582" name="Rettangolo 5"/>
          <p:cNvSpPr>
            <a:spLocks noChangeArrowheads="1"/>
          </p:cNvSpPr>
          <p:nvPr/>
        </p:nvSpPr>
        <p:spPr bwMode="auto">
          <a:xfrm>
            <a:off x="179512" y="188640"/>
            <a:ext cx="8820026" cy="759182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endParaRPr lang="it-IT" sz="2400" b="1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ts val="2600"/>
              </a:lnSpc>
            </a:pPr>
            <a:r>
              <a:rPr lang="it-IT" sz="2400" b="1" dirty="0">
                <a:solidFill>
                  <a:schemeClr val="bg1"/>
                </a:solidFill>
                <a:latin typeface="+mj-lt"/>
              </a:rPr>
              <a:t>OBIETTIVI FORMATIVI</a:t>
            </a:r>
            <a:endParaRPr lang="it-IT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9512" y="909239"/>
            <a:ext cx="8820026" cy="431529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endParaRPr kumimoji="0" lang="it-IT" sz="2200" dirty="0">
              <a:solidFill>
                <a:srgbClr val="1217F0"/>
              </a:solidFill>
            </a:endParaRPr>
          </a:p>
        </p:txBody>
      </p:sp>
      <p:sp>
        <p:nvSpPr>
          <p:cNvPr id="10" name="Segnaposto contenuto 2"/>
          <p:cNvSpPr>
            <a:spLocks noGrp="1"/>
          </p:cNvSpPr>
          <p:nvPr>
            <p:ph sz="quarter" idx="1"/>
          </p:nvPr>
        </p:nvSpPr>
        <p:spPr>
          <a:xfrm>
            <a:off x="179512" y="1409178"/>
            <a:ext cx="8801322" cy="4980620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r>
              <a:rPr lang="it-IT" sz="1900" b="1" dirty="0">
                <a:solidFill>
                  <a:srgbClr val="006600"/>
                </a:solidFill>
                <a:latin typeface="+mj-lt"/>
              </a:rPr>
              <a:t>I Corsi di Laurea in Scienze della Natura si propongono di realizzare una sintesi armonica ed equilibrata tra le materie delle aree di </a:t>
            </a:r>
            <a:r>
              <a:rPr lang="it-IT" sz="1900" b="1" dirty="0">
                <a:solidFill>
                  <a:srgbClr val="FF0000"/>
                </a:solidFill>
                <a:latin typeface="+mj-lt"/>
              </a:rPr>
              <a:t>Scienze della Vita</a:t>
            </a:r>
            <a:r>
              <a:rPr lang="it-IT" sz="19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it-IT" sz="1900" b="1" dirty="0">
                <a:solidFill>
                  <a:srgbClr val="006600"/>
                </a:solidFill>
                <a:latin typeface="+mj-lt"/>
              </a:rPr>
              <a:t>e di </a:t>
            </a:r>
            <a:r>
              <a:rPr lang="it-IT" sz="1900" b="1" dirty="0">
                <a:solidFill>
                  <a:srgbClr val="FF0000"/>
                </a:solidFill>
                <a:latin typeface="+mj-lt"/>
              </a:rPr>
              <a:t>Scienze della Terra</a:t>
            </a:r>
            <a:r>
              <a:rPr lang="it-IT" sz="1900" b="1" dirty="0">
                <a:solidFill>
                  <a:srgbClr val="006600"/>
                </a:solidFill>
                <a:latin typeface="+mj-lt"/>
              </a:rPr>
              <a:t>.</a:t>
            </a:r>
          </a:p>
          <a:p>
            <a:pPr>
              <a:lnSpc>
                <a:spcPts val="2400"/>
              </a:lnSpc>
              <a:spcBef>
                <a:spcPct val="50000"/>
              </a:spcBef>
              <a:buFont typeface="Wingdings" pitchFamily="2" charset="2"/>
              <a:buChar char="Ø"/>
            </a:pPr>
            <a:endParaRPr lang="it-IT" sz="1900" b="1" dirty="0">
              <a:solidFill>
                <a:srgbClr val="000099"/>
              </a:solidFill>
              <a:latin typeface="+mj-lt"/>
            </a:endParaRPr>
          </a:p>
          <a:p>
            <a:pPr>
              <a:lnSpc>
                <a:spcPts val="2400"/>
              </a:lnSpc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r>
              <a:rPr lang="it-IT" sz="1900" b="1" dirty="0">
                <a:solidFill>
                  <a:srgbClr val="006600"/>
                </a:solidFill>
                <a:latin typeface="+mj-lt"/>
              </a:rPr>
              <a:t>Il Corso di Studi triennale è mirato a fornire le conoscenze multidisciplinari che spaziano dalle Scienze della Vita alle Scienze della Terra, per la </a:t>
            </a:r>
            <a:r>
              <a:rPr lang="it-IT" sz="1900" b="1" u="sng" dirty="0">
                <a:solidFill>
                  <a:srgbClr val="006600"/>
                </a:solidFill>
                <a:latin typeface="+mj-lt"/>
              </a:rPr>
              <a:t>formazione di esperti degli ecosistemi naturali e dell'impatto ambientale sugli stess</a:t>
            </a:r>
            <a:r>
              <a:rPr lang="it-IT" sz="1900" b="1" dirty="0">
                <a:solidFill>
                  <a:srgbClr val="006600"/>
                </a:solidFill>
                <a:latin typeface="+mj-lt"/>
              </a:rPr>
              <a:t>i.</a:t>
            </a:r>
          </a:p>
          <a:p>
            <a:pPr>
              <a:lnSpc>
                <a:spcPts val="2400"/>
              </a:lnSpc>
              <a:spcBef>
                <a:spcPct val="50000"/>
              </a:spcBef>
              <a:buFont typeface="Wingdings" pitchFamily="2" charset="2"/>
              <a:buChar char="Ø"/>
            </a:pPr>
            <a:endParaRPr lang="it-IT" sz="1900" b="1" dirty="0">
              <a:solidFill>
                <a:srgbClr val="006600"/>
              </a:solidFill>
              <a:latin typeface="+mj-lt"/>
            </a:endParaRPr>
          </a:p>
          <a:p>
            <a:pPr>
              <a:lnSpc>
                <a:spcPts val="2400"/>
              </a:lnSpc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r>
              <a:rPr lang="it-IT" sz="1900" b="1" dirty="0">
                <a:solidFill>
                  <a:srgbClr val="006600"/>
                </a:solidFill>
                <a:latin typeface="+mj-lt"/>
              </a:rPr>
              <a:t>I corsi sono programmati in modo da consentire allo studente di acquisire progressivamente gli strumenti teorico-operativi per la </a:t>
            </a:r>
            <a:r>
              <a:rPr lang="it-IT" sz="1900" b="1" u="sng" dirty="0">
                <a:solidFill>
                  <a:srgbClr val="006600"/>
                </a:solidFill>
                <a:latin typeface="+mj-lt"/>
              </a:rPr>
              <a:t>comprensione dei fenomeni biologici e geologici</a:t>
            </a:r>
            <a:r>
              <a:rPr lang="it-IT" sz="1900" b="1" dirty="0">
                <a:solidFill>
                  <a:srgbClr val="006600"/>
                </a:solidFill>
                <a:latin typeface="+mj-lt"/>
              </a:rPr>
              <a:t>, </a:t>
            </a:r>
            <a:r>
              <a:rPr lang="it-IT" sz="1900" b="1" u="sng" dirty="0">
                <a:solidFill>
                  <a:srgbClr val="006600"/>
                </a:solidFill>
                <a:latin typeface="+mj-lt"/>
              </a:rPr>
              <a:t>dell'evoluzione e delle alterazioni sia naturali che di origine antropica</a:t>
            </a:r>
            <a:r>
              <a:rPr lang="it-IT" sz="1900" b="1" dirty="0">
                <a:solidFill>
                  <a:srgbClr val="006600"/>
                </a:solidFill>
                <a:latin typeface="+mj-lt"/>
              </a:rPr>
              <a:t> che interessano l'ambiente nelle sue diverse componenti.</a:t>
            </a:r>
          </a:p>
          <a:p>
            <a:pPr>
              <a:buFont typeface="Wingdings" pitchFamily="2" charset="2"/>
              <a:buChar char="Ø"/>
            </a:pPr>
            <a:endParaRPr lang="it-IT" sz="1800" b="1" dirty="0">
              <a:latin typeface="+mj-lt"/>
            </a:endParaRPr>
          </a:p>
        </p:txBody>
      </p:sp>
      <p:sp>
        <p:nvSpPr>
          <p:cNvPr id="13" name="Ovale 12"/>
          <p:cNvSpPr>
            <a:spLocks noChangeAspect="1"/>
          </p:cNvSpPr>
          <p:nvPr/>
        </p:nvSpPr>
        <p:spPr>
          <a:xfrm>
            <a:off x="4299809" y="999213"/>
            <a:ext cx="540000" cy="540000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Anello 13"/>
          <p:cNvSpPr>
            <a:spLocks noChangeAspect="1"/>
          </p:cNvSpPr>
          <p:nvPr/>
        </p:nvSpPr>
        <p:spPr>
          <a:xfrm>
            <a:off x="4339539" y="1025967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53634" y="6389798"/>
            <a:ext cx="8827200" cy="308419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endParaRPr kumimoji="0" lang="it-IT" sz="1400" dirty="0">
              <a:solidFill>
                <a:srgbClr val="1217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106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auto">
          <a:xfrm>
            <a:off x="181051" y="1340768"/>
            <a:ext cx="8784000" cy="1152128"/>
          </a:xfrm>
          <a:prstGeom prst="rect">
            <a:avLst/>
          </a:prstGeom>
          <a:solidFill>
            <a:srgbClr val="0066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8914" name="Text Box 8"/>
          <p:cNvSpPr txBox="1">
            <a:spLocks noChangeArrowheads="1"/>
          </p:cNvSpPr>
          <p:nvPr/>
        </p:nvSpPr>
        <p:spPr bwMode="auto">
          <a:xfrm>
            <a:off x="153634" y="3694435"/>
            <a:ext cx="7893959" cy="253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355600" indent="-355600">
              <a:lnSpc>
                <a:spcPct val="150000"/>
              </a:lnSpc>
              <a:buClr>
                <a:srgbClr val="006600"/>
              </a:buClr>
              <a:buFont typeface="Wingdings" pitchFamily="2" charset="2"/>
              <a:buChar char="Ø"/>
            </a:pPr>
            <a:r>
              <a:rPr kumimoji="0" lang="it-IT" b="1" dirty="0">
                <a:solidFill>
                  <a:srgbClr val="FF0000"/>
                </a:solidFill>
                <a:latin typeface="Georgia" panose="02040502050405020303" pitchFamily="18" charset="0"/>
              </a:rPr>
              <a:t>8 ore </a:t>
            </a:r>
            <a:r>
              <a:rPr kumimoji="0" lang="it-IT" b="1" dirty="0">
                <a:solidFill>
                  <a:srgbClr val="006600"/>
                </a:solidFill>
                <a:latin typeface="Georgia" panose="02040502050405020303" pitchFamily="18" charset="0"/>
              </a:rPr>
              <a:t>di </a:t>
            </a:r>
            <a:r>
              <a:rPr kumimoji="0" lang="it-IT" b="1" u="sng" dirty="0">
                <a:solidFill>
                  <a:srgbClr val="006600"/>
                </a:solidFill>
                <a:latin typeface="Georgia" panose="02040502050405020303" pitchFamily="18" charset="0"/>
              </a:rPr>
              <a:t>lezione frontale </a:t>
            </a:r>
            <a:r>
              <a:rPr kumimoji="0" lang="it-IT" b="1" dirty="0">
                <a:solidFill>
                  <a:srgbClr val="006600"/>
                </a:solidFill>
                <a:latin typeface="Georgia" panose="02040502050405020303" pitchFamily="18" charset="0"/>
              </a:rPr>
              <a:t>e </a:t>
            </a:r>
            <a:r>
              <a:rPr kumimoji="0" lang="it-IT" b="1" dirty="0">
                <a:solidFill>
                  <a:srgbClr val="FF0000"/>
                </a:solidFill>
                <a:latin typeface="Georgia" panose="02040502050405020303" pitchFamily="18" charset="0"/>
              </a:rPr>
              <a:t>17 ore </a:t>
            </a:r>
            <a:r>
              <a:rPr kumimoji="0" lang="it-IT" b="1" dirty="0">
                <a:solidFill>
                  <a:srgbClr val="006600"/>
                </a:solidFill>
                <a:latin typeface="Georgia" panose="02040502050405020303" pitchFamily="18" charset="0"/>
              </a:rPr>
              <a:t>di </a:t>
            </a:r>
            <a:r>
              <a:rPr kumimoji="0" lang="it-IT" b="1" u="sng" dirty="0">
                <a:solidFill>
                  <a:srgbClr val="006600"/>
                </a:solidFill>
                <a:latin typeface="Georgia" panose="02040502050405020303" pitchFamily="18" charset="0"/>
              </a:rPr>
              <a:t>studio personale</a:t>
            </a:r>
            <a:r>
              <a:rPr kumimoji="0" lang="it-IT" b="1" dirty="0">
                <a:solidFill>
                  <a:srgbClr val="006600"/>
                </a:solidFill>
                <a:latin typeface="Georgia" panose="02040502050405020303" pitchFamily="18" charset="0"/>
              </a:rPr>
              <a:t>;</a:t>
            </a:r>
          </a:p>
          <a:p>
            <a:pPr marL="355600" indent="-355600">
              <a:lnSpc>
                <a:spcPct val="150000"/>
              </a:lnSpc>
              <a:buClr>
                <a:srgbClr val="006600"/>
              </a:buClr>
              <a:buFont typeface="Wingdings" pitchFamily="2" charset="2"/>
              <a:buChar char="Ø"/>
            </a:pPr>
            <a:r>
              <a:rPr kumimoji="0" lang="it-IT" b="1" dirty="0">
                <a:solidFill>
                  <a:srgbClr val="FF0000"/>
                </a:solidFill>
                <a:latin typeface="Georgia" panose="02040502050405020303" pitchFamily="18" charset="0"/>
              </a:rPr>
              <a:t>15 ore </a:t>
            </a:r>
            <a:r>
              <a:rPr kumimoji="0" lang="it-IT" b="1" dirty="0">
                <a:solidFill>
                  <a:srgbClr val="006600"/>
                </a:solidFill>
                <a:latin typeface="Georgia" panose="02040502050405020303" pitchFamily="18" charset="0"/>
              </a:rPr>
              <a:t>di </a:t>
            </a:r>
            <a:r>
              <a:rPr kumimoji="0" lang="it-IT" b="1" u="sng" dirty="0">
                <a:solidFill>
                  <a:srgbClr val="006600"/>
                </a:solidFill>
                <a:latin typeface="Georgia" panose="02040502050405020303" pitchFamily="18" charset="0"/>
              </a:rPr>
              <a:t>esercitazioni numeriche </a:t>
            </a:r>
            <a:r>
              <a:rPr kumimoji="0" lang="it-IT" b="1" dirty="0">
                <a:solidFill>
                  <a:srgbClr val="006600"/>
                </a:solidFill>
                <a:latin typeface="Georgia" panose="02040502050405020303" pitchFamily="18" charset="0"/>
              </a:rPr>
              <a:t>e </a:t>
            </a:r>
            <a:r>
              <a:rPr kumimoji="0" lang="it-IT" b="1" dirty="0">
                <a:solidFill>
                  <a:srgbClr val="FF0000"/>
                </a:solidFill>
                <a:latin typeface="Georgia" panose="02040502050405020303" pitchFamily="18" charset="0"/>
              </a:rPr>
              <a:t>10</a:t>
            </a:r>
            <a:r>
              <a:rPr kumimoji="0" lang="it-IT" b="1" dirty="0">
                <a:solidFill>
                  <a:srgbClr val="1217F0"/>
                </a:solidFill>
                <a:latin typeface="Georgia" panose="02040502050405020303" pitchFamily="18" charset="0"/>
              </a:rPr>
              <a:t> </a:t>
            </a:r>
            <a:r>
              <a:rPr kumimoji="0" lang="it-IT" b="1" dirty="0">
                <a:solidFill>
                  <a:srgbClr val="006600"/>
                </a:solidFill>
                <a:latin typeface="Georgia" panose="02040502050405020303" pitchFamily="18" charset="0"/>
              </a:rPr>
              <a:t>ore di </a:t>
            </a:r>
            <a:r>
              <a:rPr kumimoji="0" lang="it-IT" b="1" u="sng" dirty="0">
                <a:solidFill>
                  <a:srgbClr val="006600"/>
                </a:solidFill>
                <a:latin typeface="Georgia" panose="02040502050405020303" pitchFamily="18" charset="0"/>
              </a:rPr>
              <a:t>studio personale;</a:t>
            </a:r>
          </a:p>
          <a:p>
            <a:pPr marL="355600" indent="-355600">
              <a:lnSpc>
                <a:spcPct val="150000"/>
              </a:lnSpc>
              <a:buClr>
                <a:srgbClr val="006600"/>
              </a:buClr>
              <a:buFont typeface="Wingdings" pitchFamily="2" charset="2"/>
              <a:buChar char="Ø"/>
            </a:pPr>
            <a:r>
              <a:rPr kumimoji="0" lang="it-IT" b="1" dirty="0">
                <a:solidFill>
                  <a:srgbClr val="FF0000"/>
                </a:solidFill>
                <a:latin typeface="Georgia" panose="02040502050405020303" pitchFamily="18" charset="0"/>
              </a:rPr>
              <a:t>12 ore</a:t>
            </a:r>
            <a:r>
              <a:rPr kumimoji="0" lang="it-IT" b="1" dirty="0">
                <a:solidFill>
                  <a:srgbClr val="1217F0"/>
                </a:solidFill>
                <a:latin typeface="Georgia" panose="02040502050405020303" pitchFamily="18" charset="0"/>
              </a:rPr>
              <a:t> </a:t>
            </a:r>
            <a:r>
              <a:rPr kumimoji="0" lang="it-IT" b="1" dirty="0">
                <a:solidFill>
                  <a:srgbClr val="006600"/>
                </a:solidFill>
                <a:latin typeface="Georgia" panose="02040502050405020303" pitchFamily="18" charset="0"/>
              </a:rPr>
              <a:t>di </a:t>
            </a:r>
            <a:r>
              <a:rPr kumimoji="0" lang="it-IT" b="1" u="sng" dirty="0">
                <a:solidFill>
                  <a:srgbClr val="006600"/>
                </a:solidFill>
                <a:latin typeface="Georgia" panose="02040502050405020303" pitchFamily="18" charset="0"/>
              </a:rPr>
              <a:t>laboratorio</a:t>
            </a:r>
            <a:r>
              <a:rPr kumimoji="0" lang="it-IT" b="1" dirty="0">
                <a:solidFill>
                  <a:srgbClr val="006600"/>
                </a:solidFill>
                <a:latin typeface="Georgia" panose="02040502050405020303" pitchFamily="18" charset="0"/>
              </a:rPr>
              <a:t> e</a:t>
            </a:r>
            <a:r>
              <a:rPr kumimoji="0" lang="it-IT" b="1" dirty="0">
                <a:solidFill>
                  <a:srgbClr val="1217F0"/>
                </a:solidFill>
                <a:latin typeface="Georgia" panose="02040502050405020303" pitchFamily="18" charset="0"/>
              </a:rPr>
              <a:t> </a:t>
            </a:r>
            <a:r>
              <a:rPr kumimoji="0" lang="it-IT" b="1" dirty="0">
                <a:solidFill>
                  <a:srgbClr val="FF0000"/>
                </a:solidFill>
                <a:latin typeface="Georgia" panose="02040502050405020303" pitchFamily="18" charset="0"/>
              </a:rPr>
              <a:t>13 ore </a:t>
            </a:r>
            <a:r>
              <a:rPr kumimoji="0" lang="it-IT" b="1" dirty="0">
                <a:solidFill>
                  <a:srgbClr val="006600"/>
                </a:solidFill>
                <a:latin typeface="Georgia" panose="02040502050405020303" pitchFamily="18" charset="0"/>
              </a:rPr>
              <a:t>di </a:t>
            </a:r>
            <a:r>
              <a:rPr kumimoji="0" lang="it-IT" b="1" u="sng" dirty="0">
                <a:solidFill>
                  <a:srgbClr val="006600"/>
                </a:solidFill>
                <a:latin typeface="Georgia" panose="02040502050405020303" pitchFamily="18" charset="0"/>
              </a:rPr>
              <a:t>studio personale</a:t>
            </a:r>
            <a:r>
              <a:rPr kumimoji="0" lang="it-IT" b="1" dirty="0">
                <a:solidFill>
                  <a:srgbClr val="006600"/>
                </a:solidFill>
                <a:latin typeface="Georgia" panose="02040502050405020303" pitchFamily="18" charset="0"/>
              </a:rPr>
              <a:t>;</a:t>
            </a:r>
          </a:p>
          <a:p>
            <a:pPr marL="355600" indent="-355600">
              <a:lnSpc>
                <a:spcPct val="150000"/>
              </a:lnSpc>
              <a:buClr>
                <a:srgbClr val="006600"/>
              </a:buClr>
              <a:buFont typeface="Wingdings" pitchFamily="2" charset="2"/>
              <a:buChar char="Ø"/>
            </a:pPr>
            <a:r>
              <a:rPr lang="it-IT" b="1" dirty="0">
                <a:solidFill>
                  <a:srgbClr val="FF0000"/>
                </a:solidFill>
                <a:latin typeface="Georgia" panose="02040502050405020303" pitchFamily="18" charset="0"/>
              </a:rPr>
              <a:t>20 ore</a:t>
            </a:r>
            <a:r>
              <a:rPr lang="it-IT" b="1" dirty="0">
                <a:solidFill>
                  <a:srgbClr val="1217F0"/>
                </a:solidFill>
                <a:latin typeface="Georgia" panose="02040502050405020303" pitchFamily="18" charset="0"/>
              </a:rPr>
              <a:t> </a:t>
            </a:r>
            <a:r>
              <a:rPr lang="it-IT" b="1" dirty="0">
                <a:solidFill>
                  <a:srgbClr val="006600"/>
                </a:solidFill>
                <a:latin typeface="Georgia" panose="02040502050405020303" pitchFamily="18" charset="0"/>
              </a:rPr>
              <a:t>di </a:t>
            </a:r>
            <a:r>
              <a:rPr lang="it-IT" b="1" u="sng" dirty="0">
                <a:solidFill>
                  <a:srgbClr val="006600"/>
                </a:solidFill>
                <a:latin typeface="Georgia" panose="02040502050405020303" pitchFamily="18" charset="0"/>
              </a:rPr>
              <a:t>attività di campo</a:t>
            </a:r>
            <a:r>
              <a:rPr lang="it-IT" b="1" dirty="0">
                <a:solidFill>
                  <a:srgbClr val="006600"/>
                </a:solidFill>
                <a:latin typeface="Georgia" panose="02040502050405020303" pitchFamily="18" charset="0"/>
              </a:rPr>
              <a:t> e </a:t>
            </a:r>
            <a:r>
              <a:rPr lang="it-IT" b="1" dirty="0">
                <a:solidFill>
                  <a:srgbClr val="FF0000"/>
                </a:solidFill>
                <a:latin typeface="Georgia" panose="02040502050405020303" pitchFamily="18" charset="0"/>
              </a:rPr>
              <a:t>5 ore </a:t>
            </a:r>
            <a:r>
              <a:rPr lang="it-IT" b="1" dirty="0">
                <a:solidFill>
                  <a:srgbClr val="006600"/>
                </a:solidFill>
                <a:latin typeface="Georgia" panose="02040502050405020303" pitchFamily="18" charset="0"/>
              </a:rPr>
              <a:t>di </a:t>
            </a:r>
            <a:r>
              <a:rPr lang="it-IT" b="1" u="sng" dirty="0">
                <a:solidFill>
                  <a:srgbClr val="006600"/>
                </a:solidFill>
                <a:latin typeface="Georgia" panose="02040502050405020303" pitchFamily="18" charset="0"/>
              </a:rPr>
              <a:t>studio personale</a:t>
            </a:r>
            <a:r>
              <a:rPr lang="it-IT" b="1" dirty="0">
                <a:solidFill>
                  <a:srgbClr val="006600"/>
                </a:solidFill>
                <a:latin typeface="Georgia" panose="02040502050405020303" pitchFamily="18" charset="0"/>
              </a:rPr>
              <a:t>;</a:t>
            </a:r>
          </a:p>
          <a:p>
            <a:pPr marL="355600" indent="-355600">
              <a:lnSpc>
                <a:spcPct val="150000"/>
              </a:lnSpc>
              <a:buClr>
                <a:srgbClr val="006600"/>
              </a:buClr>
              <a:buFont typeface="Wingdings" pitchFamily="2" charset="2"/>
              <a:buChar char="Ø"/>
            </a:pPr>
            <a:r>
              <a:rPr lang="it-IT" b="1" dirty="0">
                <a:solidFill>
                  <a:srgbClr val="FF0000"/>
                </a:solidFill>
                <a:latin typeface="Georgia" panose="02040502050405020303" pitchFamily="18" charset="0"/>
              </a:rPr>
              <a:t>25 ore</a:t>
            </a:r>
            <a:r>
              <a:rPr lang="it-IT" b="1" dirty="0">
                <a:solidFill>
                  <a:srgbClr val="1217F0"/>
                </a:solidFill>
                <a:latin typeface="Georgia" panose="02040502050405020303" pitchFamily="18" charset="0"/>
              </a:rPr>
              <a:t> </a:t>
            </a:r>
            <a:r>
              <a:rPr lang="it-IT" b="1" dirty="0">
                <a:solidFill>
                  <a:srgbClr val="006600"/>
                </a:solidFill>
                <a:latin typeface="Georgia" panose="02040502050405020303" pitchFamily="18" charset="0"/>
              </a:rPr>
              <a:t>di </a:t>
            </a:r>
            <a:r>
              <a:rPr lang="it-IT" b="1" u="sng" dirty="0">
                <a:solidFill>
                  <a:srgbClr val="006600"/>
                </a:solidFill>
                <a:latin typeface="Georgia" panose="02040502050405020303" pitchFamily="18" charset="0"/>
              </a:rPr>
              <a:t>attività non curricolare</a:t>
            </a:r>
            <a:r>
              <a:rPr lang="it-IT" b="1" dirty="0">
                <a:solidFill>
                  <a:srgbClr val="006600"/>
                </a:solidFill>
                <a:latin typeface="Georgia" panose="02040502050405020303" pitchFamily="18" charset="0"/>
              </a:rPr>
              <a:t>;</a:t>
            </a:r>
            <a:endParaRPr kumimoji="0" lang="it-IT" b="1" dirty="0">
              <a:solidFill>
                <a:srgbClr val="006600"/>
              </a:solidFill>
              <a:latin typeface="Georgia" panose="02040502050405020303" pitchFamily="18" charset="0"/>
            </a:endParaRPr>
          </a:p>
          <a:p>
            <a:pPr marL="355600" indent="-355600">
              <a:lnSpc>
                <a:spcPct val="150000"/>
              </a:lnSpc>
              <a:buClr>
                <a:srgbClr val="006600"/>
              </a:buClr>
              <a:buFont typeface="Wingdings" pitchFamily="2" charset="2"/>
              <a:buChar char="Ø"/>
            </a:pPr>
            <a:r>
              <a:rPr kumimoji="0" lang="it-IT" b="1" dirty="0">
                <a:solidFill>
                  <a:srgbClr val="FF0000"/>
                </a:solidFill>
                <a:latin typeface="Georgia" panose="02040502050405020303" pitchFamily="18" charset="0"/>
              </a:rPr>
              <a:t>25 ore</a:t>
            </a:r>
            <a:r>
              <a:rPr kumimoji="0" lang="it-IT" b="1" dirty="0">
                <a:solidFill>
                  <a:srgbClr val="1217F0"/>
                </a:solidFill>
                <a:latin typeface="Georgia" panose="02040502050405020303" pitchFamily="18" charset="0"/>
              </a:rPr>
              <a:t> </a:t>
            </a:r>
            <a:r>
              <a:rPr kumimoji="0" lang="it-IT" b="1" dirty="0">
                <a:solidFill>
                  <a:srgbClr val="006600"/>
                </a:solidFill>
                <a:latin typeface="Georgia" panose="02040502050405020303" pitchFamily="18" charset="0"/>
              </a:rPr>
              <a:t>di </a:t>
            </a:r>
            <a:r>
              <a:rPr kumimoji="0" lang="it-IT" b="1" u="sng" dirty="0">
                <a:solidFill>
                  <a:srgbClr val="006600"/>
                </a:solidFill>
                <a:latin typeface="Georgia" panose="02040502050405020303" pitchFamily="18" charset="0"/>
              </a:rPr>
              <a:t>preparazione della prova finale</a:t>
            </a:r>
            <a:r>
              <a:rPr kumimoji="0" lang="it-IT" b="1" dirty="0">
                <a:solidFill>
                  <a:srgbClr val="006600"/>
                </a:solidFill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179512" y="188913"/>
            <a:ext cx="8786515" cy="2011449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>
              <a:lnSpc>
                <a:spcPts val="2400"/>
              </a:lnSpc>
            </a:pPr>
            <a:r>
              <a:rPr kumimoji="0" lang="it-IT" sz="2200" b="1" u="sng" dirty="0">
                <a:solidFill>
                  <a:schemeClr val="bg1"/>
                </a:solidFill>
              </a:rPr>
              <a:t>LA FREQUENZA </a:t>
            </a:r>
            <a:r>
              <a:rPr kumimoji="0" lang="it-IT" sz="2200" b="1" u="sng" cap="all" dirty="0">
                <a:solidFill>
                  <a:schemeClr val="bg1"/>
                </a:solidFill>
              </a:rPr>
              <a:t>è </a:t>
            </a:r>
            <a:r>
              <a:rPr kumimoji="0" lang="it-IT" sz="2200" b="1" u="sng" dirty="0">
                <a:solidFill>
                  <a:schemeClr val="bg1"/>
                </a:solidFill>
              </a:rPr>
              <a:t>OBBLIGATORIA</a:t>
            </a:r>
            <a:r>
              <a:rPr kumimoji="0" lang="it-IT" sz="2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kumimoji="0" lang="it-IT" sz="1400" b="1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ts val="2600"/>
              </a:lnSpc>
              <a:spcBef>
                <a:spcPct val="0"/>
              </a:spcBef>
            </a:pPr>
            <a:r>
              <a:rPr kumimoji="0" lang="it-IT" sz="2200" dirty="0">
                <a:solidFill>
                  <a:schemeClr val="bg1"/>
                </a:solidFill>
              </a:rPr>
              <a:t>I nostri studenti sono impegnati a tempo pieno negli studi.</a:t>
            </a:r>
          </a:p>
          <a:p>
            <a:pPr>
              <a:lnSpc>
                <a:spcPts val="2600"/>
              </a:lnSpc>
            </a:pPr>
            <a:r>
              <a:rPr kumimoji="0" lang="it-IT" sz="2200" dirty="0">
                <a:solidFill>
                  <a:schemeClr val="bg1"/>
                </a:solidFill>
              </a:rPr>
              <a:t>La quantità media di lavoro di apprendimento svolto in un anno è convenzionalmente fissata in </a:t>
            </a:r>
            <a:r>
              <a:rPr kumimoji="0" lang="it-IT" sz="2200" b="1" dirty="0">
                <a:solidFill>
                  <a:srgbClr val="FFFF00"/>
                </a:solidFill>
              </a:rPr>
              <a:t>60 crediti</a:t>
            </a:r>
            <a:r>
              <a:rPr kumimoji="0" lang="it-IT" sz="2200" dirty="0">
                <a:solidFill>
                  <a:srgbClr val="FFFF00"/>
                </a:solidFill>
              </a:rPr>
              <a:t>.</a:t>
            </a:r>
            <a:endParaRPr kumimoji="0" lang="it-IT" sz="1600" dirty="0">
              <a:solidFill>
                <a:srgbClr val="FFFF00"/>
              </a:solidFill>
            </a:endParaRPr>
          </a:p>
          <a:p>
            <a:pPr>
              <a:lnSpc>
                <a:spcPts val="2600"/>
              </a:lnSpc>
              <a:spcBef>
                <a:spcPct val="0"/>
              </a:spcBef>
            </a:pPr>
            <a:r>
              <a:rPr lang="it-IT" sz="2200" dirty="0">
                <a:solidFill>
                  <a:schemeClr val="bg1"/>
                </a:solidFill>
              </a:rPr>
              <a:t>La laurea si consegue dopo aver acquisito </a:t>
            </a:r>
            <a:r>
              <a:rPr lang="it-IT" sz="2200" b="1" dirty="0">
                <a:solidFill>
                  <a:srgbClr val="FFFF00"/>
                </a:solidFill>
              </a:rPr>
              <a:t>180 CFU</a:t>
            </a:r>
            <a:r>
              <a:rPr kumimoji="0" lang="it-IT" sz="2200" dirty="0">
                <a:solidFill>
                  <a:srgbClr val="FFFF00"/>
                </a:solidFill>
              </a:rPr>
              <a:t>.</a:t>
            </a:r>
            <a:r>
              <a:rPr kumimoji="0" lang="it-IT" sz="2200" dirty="0">
                <a:solidFill>
                  <a:srgbClr val="1217F0"/>
                </a:solidFill>
              </a:rPr>
              <a:t> </a:t>
            </a:r>
          </a:p>
        </p:txBody>
      </p:sp>
      <p:sp>
        <p:nvSpPr>
          <p:cNvPr id="5" name="Ovale 4"/>
          <p:cNvSpPr>
            <a:spLocks noChangeAspect="1"/>
          </p:cNvSpPr>
          <p:nvPr/>
        </p:nvSpPr>
        <p:spPr>
          <a:xfrm>
            <a:off x="4299809" y="2137116"/>
            <a:ext cx="540000" cy="540000"/>
          </a:xfrm>
          <a:prstGeom prst="ellipse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Anello 5"/>
          <p:cNvSpPr>
            <a:spLocks noChangeAspect="1"/>
          </p:cNvSpPr>
          <p:nvPr/>
        </p:nvSpPr>
        <p:spPr>
          <a:xfrm>
            <a:off x="4339539" y="2163870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81051" y="2542618"/>
            <a:ext cx="30796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sz="2000" b="1" u="sng" dirty="0">
                <a:solidFill>
                  <a:srgbClr val="FF0000"/>
                </a:solidFill>
              </a:rPr>
              <a:t>CREDITI FORMATIVI</a:t>
            </a:r>
          </a:p>
        </p:txBody>
      </p:sp>
      <p:pic>
        <p:nvPicPr>
          <p:cNvPr id="6146" name="Picture 2" descr="Risultati immagini per obsidi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24331" r="9195" b="38911"/>
          <a:stretch/>
        </p:blipFill>
        <p:spPr bwMode="auto">
          <a:xfrm rot="5400000">
            <a:off x="6447938" y="3953657"/>
            <a:ext cx="3993656" cy="107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53634" y="6389798"/>
            <a:ext cx="8827200" cy="308419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endParaRPr kumimoji="0" lang="it-IT" sz="1400" dirty="0">
              <a:solidFill>
                <a:srgbClr val="1217F0"/>
              </a:solidFill>
            </a:endParaRPr>
          </a:p>
        </p:txBody>
      </p:sp>
      <p:sp>
        <p:nvSpPr>
          <p:cNvPr id="12" name="Ovale 11"/>
          <p:cNvSpPr>
            <a:spLocks noChangeAspect="1"/>
          </p:cNvSpPr>
          <p:nvPr/>
        </p:nvSpPr>
        <p:spPr>
          <a:xfrm>
            <a:off x="4299809" y="2157158"/>
            <a:ext cx="540000" cy="540000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Anello 12"/>
          <p:cNvSpPr>
            <a:spLocks noChangeAspect="1"/>
          </p:cNvSpPr>
          <p:nvPr/>
        </p:nvSpPr>
        <p:spPr>
          <a:xfrm>
            <a:off x="4339539" y="2183912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E55AE06-2793-45AF-A83C-D1333A42D4D0}"/>
              </a:ext>
            </a:extLst>
          </p:cNvPr>
          <p:cNvSpPr txBox="1"/>
          <p:nvPr/>
        </p:nvSpPr>
        <p:spPr>
          <a:xfrm>
            <a:off x="179512" y="2857018"/>
            <a:ext cx="7272808" cy="872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006600"/>
                </a:solidFill>
              </a:rPr>
              <a:t>Un Credito Formativo Universitario (</a:t>
            </a:r>
            <a:r>
              <a:rPr lang="it-IT" b="1" dirty="0">
                <a:solidFill>
                  <a:srgbClr val="FF0000"/>
                </a:solidFill>
              </a:rPr>
              <a:t>CFU</a:t>
            </a:r>
            <a:r>
              <a:rPr lang="it-IT" b="1" dirty="0">
                <a:solidFill>
                  <a:srgbClr val="006600"/>
                </a:solidFill>
              </a:rPr>
              <a:t>) corrisponde a </a:t>
            </a:r>
            <a:r>
              <a:rPr lang="it-IT" b="1" dirty="0">
                <a:solidFill>
                  <a:srgbClr val="FF0000"/>
                </a:solidFill>
              </a:rPr>
              <a:t>25 ore </a:t>
            </a:r>
            <a:r>
              <a:rPr lang="it-IT" b="1" dirty="0">
                <a:solidFill>
                  <a:srgbClr val="006600"/>
                </a:solidFill>
              </a:rPr>
              <a:t>di lavoro per studente.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44473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3634" y="116632"/>
            <a:ext cx="8827200" cy="870920"/>
          </a:xfrm>
          <a:solidFill>
            <a:srgbClr val="00660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it-IT" sz="2800" b="1" dirty="0">
                <a:solidFill>
                  <a:schemeClr val="bg1"/>
                </a:solidFill>
                <a:ea typeface="ＭＳ Ｐゴシック" pitchFamily="34" charset="-128"/>
              </a:rPr>
              <a:t>Attività istituzionali di campo </a:t>
            </a:r>
            <a:br>
              <a:rPr lang="it-IT" sz="2800" b="1" dirty="0">
                <a:solidFill>
                  <a:schemeClr val="bg1"/>
                </a:solidFill>
                <a:ea typeface="ＭＳ Ｐゴシック" pitchFamily="34" charset="-128"/>
              </a:rPr>
            </a:br>
            <a:r>
              <a:rPr lang="it-IT" sz="2800" b="1" dirty="0">
                <a:solidFill>
                  <a:schemeClr val="bg1"/>
                </a:solidFill>
                <a:ea typeface="ＭＳ Ｐゴシック" pitchFamily="34" charset="-128"/>
              </a:rPr>
              <a:t>nei tre anni di corso</a:t>
            </a:r>
          </a:p>
        </p:txBody>
      </p:sp>
      <p:pic>
        <p:nvPicPr>
          <p:cNvPr id="47107" name="Picture 4" descr="ilenachecarot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358" y="3612118"/>
            <a:ext cx="2791292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6" descr="DSCN7904"/>
          <p:cNvPicPr>
            <a:picLocks noChangeAspect="1" noChangeArrowheads="1"/>
          </p:cNvPicPr>
          <p:nvPr/>
        </p:nvPicPr>
        <p:blipFill rotWithShape="1">
          <a:blip r:embed="rId4" cstate="print"/>
          <a:srcRect b="13105"/>
          <a:stretch/>
        </p:blipFill>
        <p:spPr bwMode="auto">
          <a:xfrm>
            <a:off x="3419872" y="1559876"/>
            <a:ext cx="1939925" cy="224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7" descr="P1040232"/>
          <p:cNvPicPr>
            <a:picLocks noChangeAspect="1" noChangeArrowheads="1"/>
          </p:cNvPicPr>
          <p:nvPr/>
        </p:nvPicPr>
        <p:blipFill rotWithShape="1">
          <a:blip r:embed="rId5" cstate="print"/>
          <a:srcRect t="10375" b="-851"/>
          <a:stretch/>
        </p:blipFill>
        <p:spPr bwMode="auto">
          <a:xfrm>
            <a:off x="3390415" y="3997055"/>
            <a:ext cx="1931123" cy="2194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8" descr="DSCN856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358" y="1463420"/>
            <a:ext cx="2782490" cy="208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53634" y="6389798"/>
            <a:ext cx="8827200" cy="277641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171450" indent="-171450" algn="ctr">
              <a:buClr>
                <a:srgbClr val="006600"/>
              </a:buClr>
              <a:buFont typeface="Arial" panose="020B0604020202020204" pitchFamily="34" charset="0"/>
              <a:buChar char="•"/>
            </a:pPr>
            <a:endParaRPr kumimoji="0" lang="it-IT" sz="12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3" name="Rettangolo 12"/>
          <p:cNvSpPr/>
          <p:nvPr/>
        </p:nvSpPr>
        <p:spPr bwMode="auto">
          <a:xfrm>
            <a:off x="153634" y="979394"/>
            <a:ext cx="8827200" cy="361374"/>
          </a:xfrm>
          <a:prstGeom prst="rect">
            <a:avLst/>
          </a:prstGeom>
          <a:solidFill>
            <a:srgbClr val="00660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Ovale 8"/>
          <p:cNvSpPr>
            <a:spLocks noChangeAspect="1"/>
          </p:cNvSpPr>
          <p:nvPr/>
        </p:nvSpPr>
        <p:spPr>
          <a:xfrm>
            <a:off x="4299809" y="984539"/>
            <a:ext cx="540000" cy="540000"/>
          </a:xfrm>
          <a:prstGeom prst="ellipse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Anello 9"/>
          <p:cNvSpPr>
            <a:spLocks noChangeAspect="1"/>
          </p:cNvSpPr>
          <p:nvPr/>
        </p:nvSpPr>
        <p:spPr>
          <a:xfrm>
            <a:off x="4339539" y="1011293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1" name="Ovale 10"/>
          <p:cNvSpPr>
            <a:spLocks noChangeAspect="1"/>
          </p:cNvSpPr>
          <p:nvPr/>
        </p:nvSpPr>
        <p:spPr>
          <a:xfrm>
            <a:off x="4299809" y="980728"/>
            <a:ext cx="540000" cy="540000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Anello 11"/>
          <p:cNvSpPr>
            <a:spLocks noChangeAspect="1"/>
          </p:cNvSpPr>
          <p:nvPr/>
        </p:nvSpPr>
        <p:spPr>
          <a:xfrm>
            <a:off x="4339539" y="1007482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59875"/>
            <a:ext cx="3370687" cy="449424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 bwMode="auto">
          <a:xfrm>
            <a:off x="181051" y="476672"/>
            <a:ext cx="8784000" cy="2016224"/>
          </a:xfrm>
          <a:prstGeom prst="rect">
            <a:avLst/>
          </a:prstGeom>
          <a:solidFill>
            <a:srgbClr val="0066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0" y="3047532"/>
            <a:ext cx="660142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it-IT" sz="2400" b="1" dirty="0">
                <a:solidFill>
                  <a:srgbClr val="006600"/>
                </a:solidFill>
                <a:latin typeface="+mj-lt"/>
              </a:rPr>
              <a:t>Consisterà nella presentazione da parte del laureando di un elaborato, preparato sotto la guida di un docente relatore, relativo a una disciplina del corso di laurea.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kumimoji="0" lang="it-IT" sz="2800" dirty="0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79512" y="188913"/>
            <a:ext cx="8786515" cy="431529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endParaRPr kumimoji="0" lang="it-IT" sz="2200" dirty="0">
              <a:solidFill>
                <a:srgbClr val="1217F0"/>
              </a:solidFill>
            </a:endParaRPr>
          </a:p>
        </p:txBody>
      </p:sp>
      <p:sp>
        <p:nvSpPr>
          <p:cNvPr id="10" name="Ovale 9"/>
          <p:cNvSpPr>
            <a:spLocks noChangeAspect="1"/>
          </p:cNvSpPr>
          <p:nvPr/>
        </p:nvSpPr>
        <p:spPr>
          <a:xfrm>
            <a:off x="4299809" y="2168920"/>
            <a:ext cx="540000" cy="540000"/>
          </a:xfrm>
          <a:prstGeom prst="ellipse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Anello 10"/>
          <p:cNvSpPr>
            <a:spLocks noChangeAspect="1"/>
          </p:cNvSpPr>
          <p:nvPr/>
        </p:nvSpPr>
        <p:spPr>
          <a:xfrm>
            <a:off x="4339539" y="2195674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1403350" y="404813"/>
            <a:ext cx="6481763" cy="58541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200" b="1" i="1" dirty="0">
                <a:solidFill>
                  <a:schemeClr val="bg1"/>
                </a:solidFill>
                <a:latin typeface="+mj-lt"/>
              </a:rPr>
              <a:t>Come si ottiene il titolo?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484040" y="1010816"/>
            <a:ext cx="5688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FF3300"/>
            </a:outerShdw>
          </a:effectLst>
        </p:spPr>
        <p:txBody>
          <a:bodyPr>
            <a:spAutoFit/>
          </a:bodyPr>
          <a:lstStyle/>
          <a:p>
            <a:pPr lvl="2"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kumimoji="0" lang="it-IT" alt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PROVA FINALE</a:t>
            </a:r>
            <a:endParaRPr kumimoji="0" lang="it-IT" altLang="it-IT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</a:endParaRPr>
          </a:p>
        </p:txBody>
      </p:sp>
      <p:sp>
        <p:nvSpPr>
          <p:cNvPr id="14" name="Ovale 13"/>
          <p:cNvSpPr>
            <a:spLocks noChangeAspect="1"/>
          </p:cNvSpPr>
          <p:nvPr/>
        </p:nvSpPr>
        <p:spPr>
          <a:xfrm>
            <a:off x="4299809" y="2165109"/>
            <a:ext cx="540000" cy="540000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Anello 14"/>
          <p:cNvSpPr>
            <a:spLocks noChangeAspect="1"/>
          </p:cNvSpPr>
          <p:nvPr/>
        </p:nvSpPr>
        <p:spPr>
          <a:xfrm>
            <a:off x="4339539" y="2191863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53634" y="6389798"/>
            <a:ext cx="8827200" cy="308419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endParaRPr kumimoji="0" lang="it-IT" sz="1400" dirty="0">
              <a:solidFill>
                <a:srgbClr val="1217F0"/>
              </a:solidFill>
            </a:endParaRPr>
          </a:p>
        </p:txBody>
      </p:sp>
      <p:pic>
        <p:nvPicPr>
          <p:cNvPr id="8194" name="Picture 2" descr="Risultati immagini per diat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11"/>
          <a:stretch/>
        </p:blipFill>
        <p:spPr bwMode="auto">
          <a:xfrm rot="5400000">
            <a:off x="5952342" y="3352836"/>
            <a:ext cx="3880398" cy="217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8235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3200" dirty="0">
                <a:solidFill>
                  <a:srgbClr val="000099"/>
                </a:solidFill>
                <a:latin typeface="Comic Sans MS" pitchFamily="66" charset="0"/>
              </a:rPr>
              <a:t>Il corso fornisce</a:t>
            </a:r>
            <a:r>
              <a:rPr lang="it-IT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:</a:t>
            </a:r>
          </a:p>
        </p:txBody>
      </p:sp>
      <p:sp>
        <p:nvSpPr>
          <p:cNvPr id="4" name="Rettangolo 5"/>
          <p:cNvSpPr>
            <a:spLocks noChangeArrowheads="1"/>
          </p:cNvSpPr>
          <p:nvPr/>
        </p:nvSpPr>
        <p:spPr bwMode="auto">
          <a:xfrm>
            <a:off x="179512" y="188640"/>
            <a:ext cx="8820026" cy="759182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it-IT" sz="2400" b="1" dirty="0">
                <a:solidFill>
                  <a:schemeClr val="bg1"/>
                </a:solidFill>
                <a:latin typeface="+mj-lt"/>
              </a:rPr>
              <a:t>Alla fine del percorso di studio i laureati in </a:t>
            </a:r>
          </a:p>
          <a:p>
            <a:pPr algn="ctr">
              <a:lnSpc>
                <a:spcPts val="2600"/>
              </a:lnSpc>
            </a:pPr>
            <a:r>
              <a:rPr lang="it-IT" sz="2400" b="1" dirty="0">
                <a:solidFill>
                  <a:srgbClr val="FFFF00"/>
                </a:solidFill>
                <a:latin typeface="+mj-lt"/>
              </a:rPr>
              <a:t>Scienze della Natura </a:t>
            </a:r>
            <a:r>
              <a:rPr lang="it-IT" sz="2400" b="1" dirty="0">
                <a:solidFill>
                  <a:schemeClr val="bg1"/>
                </a:solidFill>
                <a:latin typeface="+mj-lt"/>
              </a:rPr>
              <a:t>devono possedere:</a:t>
            </a:r>
            <a:endParaRPr lang="it-IT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79512" y="909239"/>
            <a:ext cx="8820026" cy="431529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endParaRPr kumimoji="0" lang="it-IT" sz="2200" dirty="0">
              <a:solidFill>
                <a:srgbClr val="1217F0"/>
              </a:solidFill>
            </a:endParaRPr>
          </a:p>
        </p:txBody>
      </p:sp>
      <p:sp>
        <p:nvSpPr>
          <p:cNvPr id="7" name="Anello 6"/>
          <p:cNvSpPr>
            <a:spLocks noChangeAspect="1"/>
          </p:cNvSpPr>
          <p:nvPr/>
        </p:nvSpPr>
        <p:spPr>
          <a:xfrm>
            <a:off x="4339539" y="1079490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Ovale 7"/>
          <p:cNvSpPr>
            <a:spLocks noChangeAspect="1"/>
          </p:cNvSpPr>
          <p:nvPr/>
        </p:nvSpPr>
        <p:spPr>
          <a:xfrm>
            <a:off x="4299809" y="999213"/>
            <a:ext cx="540000" cy="540000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Anello 8"/>
          <p:cNvSpPr>
            <a:spLocks noChangeAspect="1"/>
          </p:cNvSpPr>
          <p:nvPr/>
        </p:nvSpPr>
        <p:spPr>
          <a:xfrm>
            <a:off x="4339539" y="1025967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53634" y="6389798"/>
            <a:ext cx="8827200" cy="308419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endParaRPr kumimoji="0" lang="it-IT" sz="1400" dirty="0">
              <a:solidFill>
                <a:srgbClr val="1217F0"/>
              </a:solidFill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7FF156ED-6DA1-4F21-830A-69BE2C47F8F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180529" y="3628727"/>
            <a:ext cx="540067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OBIETTIVI  FORMATIVI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35A6C72-328D-4698-925F-0ED77210145B}"/>
              </a:ext>
            </a:extLst>
          </p:cNvPr>
          <p:cNvSpPr txBox="1"/>
          <p:nvPr/>
        </p:nvSpPr>
        <p:spPr>
          <a:xfrm>
            <a:off x="710562" y="1666828"/>
            <a:ext cx="8270272" cy="439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  <a:buClr>
                <a:srgbClr val="006600"/>
              </a:buClr>
              <a:buFont typeface="Wingdings" pitchFamily="2" charset="2"/>
              <a:buChar char="Ø"/>
              <a:defRPr/>
            </a:pPr>
            <a:r>
              <a:rPr lang="it-IT" b="1" dirty="0">
                <a:solidFill>
                  <a:srgbClr val="006600"/>
                </a:solidFill>
              </a:rPr>
              <a:t>cultura naturalistica di base</a:t>
            </a:r>
          </a:p>
          <a:p>
            <a:pPr>
              <a:lnSpc>
                <a:spcPts val="2600"/>
              </a:lnSpc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it-IT" b="1" dirty="0">
                <a:solidFill>
                  <a:srgbClr val="FF0000"/>
                </a:solidFill>
              </a:rPr>
              <a:t>buona pratica del metodo scientifico</a:t>
            </a:r>
          </a:p>
          <a:p>
            <a:pPr>
              <a:lnSpc>
                <a:spcPts val="2600"/>
              </a:lnSpc>
              <a:buClr>
                <a:srgbClr val="006600"/>
              </a:buClr>
              <a:buFont typeface="Wingdings" pitchFamily="2" charset="2"/>
              <a:buChar char="Ø"/>
              <a:defRPr/>
            </a:pPr>
            <a:r>
              <a:rPr lang="it-IT" b="1" dirty="0">
                <a:solidFill>
                  <a:srgbClr val="006600"/>
                </a:solidFill>
              </a:rPr>
              <a:t>capacità comunicativa in ambito naturalistico</a:t>
            </a:r>
          </a:p>
          <a:p>
            <a:pPr>
              <a:lnSpc>
                <a:spcPts val="2600"/>
              </a:lnSpc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it-IT" b="1" dirty="0">
                <a:solidFill>
                  <a:srgbClr val="FF0000"/>
                </a:solidFill>
              </a:rPr>
              <a:t>conoscenze degli strumenti di educazione ambientale e naturalistica</a:t>
            </a:r>
          </a:p>
          <a:p>
            <a:pPr>
              <a:lnSpc>
                <a:spcPts val="2600"/>
              </a:lnSpc>
              <a:buClr>
                <a:srgbClr val="006600"/>
              </a:buClr>
              <a:buFont typeface="Wingdings" pitchFamily="2" charset="2"/>
              <a:buChar char="Ø"/>
              <a:defRPr/>
            </a:pPr>
            <a:r>
              <a:rPr lang="it-IT" b="1" dirty="0">
                <a:solidFill>
                  <a:srgbClr val="006600"/>
                </a:solidFill>
              </a:rPr>
              <a:t>capacità di identificare i fattori di rischio e di degrado degli ambienti naturali, sia dovuti a fattori antropici che a calamità naturali</a:t>
            </a:r>
          </a:p>
          <a:p>
            <a:pPr>
              <a:lnSpc>
                <a:spcPts val="2600"/>
              </a:lnSpc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it-IT" b="1" dirty="0">
                <a:solidFill>
                  <a:srgbClr val="FF0000"/>
                </a:solidFill>
              </a:rPr>
              <a:t>competenza professionale nell</a:t>
            </a:r>
            <a:r>
              <a:rPr lang="it-IT" altLang="en-US" b="1" dirty="0">
                <a:solidFill>
                  <a:srgbClr val="FF0000"/>
                </a:solidFill>
              </a:rPr>
              <a:t>’</a:t>
            </a:r>
            <a:r>
              <a:rPr lang="it-IT" b="1" dirty="0">
                <a:solidFill>
                  <a:srgbClr val="FF0000"/>
                </a:solidFill>
              </a:rPr>
              <a:t>ambito della tutela e del recupero dei beni naturali</a:t>
            </a:r>
          </a:p>
          <a:p>
            <a:pPr>
              <a:lnSpc>
                <a:spcPts val="2600"/>
              </a:lnSpc>
              <a:buClr>
                <a:srgbClr val="006600"/>
              </a:buClr>
              <a:buFont typeface="Wingdings" pitchFamily="2" charset="2"/>
              <a:buChar char="Ø"/>
              <a:defRPr/>
            </a:pPr>
            <a:r>
              <a:rPr lang="it-IT" b="1" dirty="0">
                <a:solidFill>
                  <a:srgbClr val="006600"/>
                </a:solidFill>
              </a:rPr>
              <a:t>capacità di collaborare con altre figure professionali</a:t>
            </a:r>
          </a:p>
          <a:p>
            <a:pPr>
              <a:lnSpc>
                <a:spcPts val="2600"/>
              </a:lnSpc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it-IT" b="1" dirty="0">
                <a:solidFill>
                  <a:srgbClr val="FF0000"/>
                </a:solidFill>
              </a:rPr>
              <a:t>capacità di operare in gruppo, con diversi gradi di autonomia</a:t>
            </a:r>
          </a:p>
          <a:p>
            <a:pPr>
              <a:lnSpc>
                <a:spcPts val="2600"/>
              </a:lnSpc>
              <a:buClr>
                <a:srgbClr val="006600"/>
              </a:buClr>
              <a:buFont typeface="Wingdings" pitchFamily="2" charset="2"/>
              <a:buChar char="Ø"/>
              <a:defRPr/>
            </a:pPr>
            <a:r>
              <a:rPr lang="it-IT" b="1" dirty="0">
                <a:solidFill>
                  <a:srgbClr val="006600"/>
                </a:solidFill>
              </a:rPr>
              <a:t>conoscenza dei mezzi informatici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e 7"/>
          <p:cNvSpPr>
            <a:spLocks noChangeAspect="1"/>
          </p:cNvSpPr>
          <p:nvPr/>
        </p:nvSpPr>
        <p:spPr>
          <a:xfrm>
            <a:off x="4299809" y="999213"/>
            <a:ext cx="540000" cy="540000"/>
          </a:xfrm>
          <a:prstGeom prst="ellipse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 bwMode="auto">
          <a:xfrm>
            <a:off x="179512" y="188640"/>
            <a:ext cx="8784976" cy="11521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0088" y="680628"/>
            <a:ext cx="8534400" cy="464096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OFFERTA FORMATIVA</a:t>
            </a:r>
            <a:br>
              <a:rPr lang="it-IT" b="1" dirty="0">
                <a:solidFill>
                  <a:schemeClr val="bg1"/>
                </a:solidFill>
              </a:rPr>
            </a:br>
            <a:r>
              <a:rPr lang="it-IT" b="1" dirty="0">
                <a:solidFill>
                  <a:srgbClr val="FFFF00"/>
                </a:solidFill>
              </a:rPr>
              <a:t>DIPARTIMENTO DI BIOLOGIA</a:t>
            </a:r>
          </a:p>
        </p:txBody>
      </p:sp>
      <p:sp>
        <p:nvSpPr>
          <p:cNvPr id="5" name="Anello 4"/>
          <p:cNvSpPr>
            <a:spLocks noChangeAspect="1"/>
          </p:cNvSpPr>
          <p:nvPr/>
        </p:nvSpPr>
        <p:spPr>
          <a:xfrm>
            <a:off x="4339539" y="1025967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t="21502" r="-1460" b="48134"/>
          <a:stretch/>
        </p:blipFill>
        <p:spPr>
          <a:xfrm rot="5400000">
            <a:off x="5937169" y="3317017"/>
            <a:ext cx="4931560" cy="112307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E7F3B01-6F9A-4062-A928-B404B0239317}"/>
              </a:ext>
            </a:extLst>
          </p:cNvPr>
          <p:cNvSpPr txBox="1"/>
          <p:nvPr/>
        </p:nvSpPr>
        <p:spPr>
          <a:xfrm>
            <a:off x="2607901" y="6341258"/>
            <a:ext cx="3730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cap="small" dirty="0">
                <a:solidFill>
                  <a:schemeClr val="bg1"/>
                </a:solidFill>
              </a:rPr>
              <a:t>Anno Accademico 2020- 21</a:t>
            </a:r>
          </a:p>
        </p:txBody>
      </p:sp>
      <p:pic>
        <p:nvPicPr>
          <p:cNvPr id="11" name="Picture 5" descr="http://www.uniba.it/unibalogo.png">
            <a:extLst>
              <a:ext uri="{FF2B5EF4-FFF2-40B4-BE49-F238E27FC236}">
                <a16:creationId xmlns:a16="http://schemas.microsoft.com/office/drawing/2014/main" id="{F9CA2DE5-32AE-497F-ADB5-2558C5BB5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704" y="188640"/>
            <a:ext cx="1692000" cy="50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1D3B7E5-B6EE-45A3-ADF1-C35B46E4E10A}"/>
              </a:ext>
            </a:extLst>
          </p:cNvPr>
          <p:cNvSpPr txBox="1"/>
          <p:nvPr/>
        </p:nvSpPr>
        <p:spPr>
          <a:xfrm>
            <a:off x="209056" y="1659353"/>
            <a:ext cx="8208912" cy="4289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b="1" dirty="0">
                <a:solidFill>
                  <a:srgbClr val="FF0000"/>
                </a:solidFill>
              </a:rPr>
              <a:t>LAUREE TRIENNALI</a:t>
            </a:r>
            <a:endParaRPr lang="it-IT" sz="2500" b="1" dirty="0">
              <a:solidFill>
                <a:srgbClr val="376092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2250" b="1" dirty="0">
                <a:solidFill>
                  <a:srgbClr val="002060"/>
                </a:solidFill>
              </a:rPr>
              <a:t>SCIENZE BIOLOGICHE - classe L-13</a:t>
            </a:r>
          </a:p>
          <a:p>
            <a:pPr>
              <a:lnSpc>
                <a:spcPct val="150000"/>
              </a:lnSpc>
            </a:pPr>
            <a:r>
              <a:rPr lang="it-IT" sz="2250" b="1" dirty="0">
                <a:solidFill>
                  <a:srgbClr val="002060"/>
                </a:solidFill>
              </a:rPr>
              <a:t>SCIENZE DELLA NATURA - classe L-32</a:t>
            </a:r>
          </a:p>
          <a:p>
            <a:pPr>
              <a:lnSpc>
                <a:spcPct val="150000"/>
              </a:lnSpc>
            </a:pPr>
            <a:endParaRPr lang="it-IT" sz="2400" b="1" dirty="0"/>
          </a:p>
          <a:p>
            <a:r>
              <a:rPr lang="it-IT" sz="2500" b="1" dirty="0">
                <a:solidFill>
                  <a:srgbClr val="FF0000"/>
                </a:solidFill>
              </a:rPr>
              <a:t>LAUREE MAGISTRALI</a:t>
            </a:r>
          </a:p>
          <a:p>
            <a:pPr>
              <a:lnSpc>
                <a:spcPct val="150000"/>
              </a:lnSpc>
            </a:pPr>
            <a:r>
              <a:rPr lang="it-IT" sz="2250" b="1" dirty="0">
                <a:solidFill>
                  <a:srgbClr val="002060"/>
                </a:solidFill>
              </a:rPr>
              <a:t>BIOLOGIA AMBIENTALE - classe LM-6</a:t>
            </a:r>
          </a:p>
          <a:p>
            <a:pPr>
              <a:lnSpc>
                <a:spcPct val="150000"/>
              </a:lnSpc>
            </a:pPr>
            <a:r>
              <a:rPr lang="it-IT" sz="2250" b="1" dirty="0">
                <a:solidFill>
                  <a:srgbClr val="002060"/>
                </a:solidFill>
              </a:rPr>
              <a:t>SCIENZE DELLA NATURA E DELL’AMBIENTE - </a:t>
            </a:r>
          </a:p>
          <a:p>
            <a:pPr>
              <a:lnSpc>
                <a:spcPct val="150000"/>
              </a:lnSpc>
            </a:pPr>
            <a:r>
              <a:rPr lang="it-IT" sz="2250" b="1" dirty="0">
                <a:solidFill>
                  <a:srgbClr val="002060"/>
                </a:solidFill>
              </a:rPr>
              <a:t> classe LM-60&amp;LM-75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9541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53634" y="6389798"/>
            <a:ext cx="8827200" cy="308419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endParaRPr kumimoji="0" lang="it-IT" sz="1400" dirty="0">
              <a:solidFill>
                <a:srgbClr val="1217F0"/>
              </a:solidFill>
            </a:endParaRPr>
          </a:p>
        </p:txBody>
      </p:sp>
      <p:sp>
        <p:nvSpPr>
          <p:cNvPr id="9" name="Rettangolo 8"/>
          <p:cNvSpPr/>
          <p:nvPr/>
        </p:nvSpPr>
        <p:spPr bwMode="auto">
          <a:xfrm>
            <a:off x="179864" y="101481"/>
            <a:ext cx="8784976" cy="1152128"/>
          </a:xfrm>
          <a:prstGeom prst="rect">
            <a:avLst/>
          </a:prstGeom>
          <a:solidFill>
            <a:srgbClr val="0066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spcBef>
                <a:spcPct val="0"/>
              </a:spcBef>
            </a:pPr>
            <a:r>
              <a:rPr lang="it-IT" b="1" dirty="0">
                <a:solidFill>
                  <a:schemeClr val="bg1"/>
                </a:solidFill>
              </a:rPr>
              <a:t>LAUREA MAGISTRALE </a:t>
            </a:r>
          </a:p>
          <a:p>
            <a:pPr algn="r">
              <a:spcBef>
                <a:spcPct val="0"/>
              </a:spcBef>
            </a:pPr>
            <a:r>
              <a:rPr lang="it-IT" b="1" dirty="0">
                <a:solidFill>
                  <a:schemeClr val="bg1"/>
                </a:solidFill>
              </a:rPr>
              <a:t>DELLA CLASSE LM 60 &amp; LM 75</a:t>
            </a:r>
          </a:p>
        </p:txBody>
      </p:sp>
      <p:grpSp>
        <p:nvGrpSpPr>
          <p:cNvPr id="2" name="Gruppo 5"/>
          <p:cNvGrpSpPr>
            <a:grpSpLocks/>
          </p:cNvGrpSpPr>
          <p:nvPr/>
        </p:nvGrpSpPr>
        <p:grpSpPr bwMode="auto">
          <a:xfrm>
            <a:off x="179864" y="188640"/>
            <a:ext cx="2463823" cy="792089"/>
            <a:chOff x="539552" y="288032"/>
            <a:chExt cx="2464177" cy="791599"/>
          </a:xfrm>
        </p:grpSpPr>
        <p:sp>
          <p:nvSpPr>
            <p:cNvPr id="7" name="Rettangolo 6"/>
            <p:cNvSpPr/>
            <p:nvPr/>
          </p:nvSpPr>
          <p:spPr>
            <a:xfrm>
              <a:off x="539552" y="288032"/>
              <a:ext cx="2448272" cy="764704"/>
            </a:xfrm>
            <a:prstGeom prst="rect">
              <a:avLst/>
            </a:prstGeom>
            <a:solidFill>
              <a:srgbClr val="00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chemeClr val="bg1"/>
                </a:solidFill>
              </a:endParaRPr>
            </a:p>
          </p:txBody>
        </p:sp>
        <p:pic>
          <p:nvPicPr>
            <p:cNvPr id="26660" name="Picture 5" descr="http://www.uniba.it/unibalogo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329" y="359551"/>
              <a:ext cx="2438400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658" name="Rettangolo 8"/>
          <p:cNvSpPr>
            <a:spLocks noChangeArrowheads="1"/>
          </p:cNvSpPr>
          <p:nvPr/>
        </p:nvSpPr>
        <p:spPr bwMode="auto">
          <a:xfrm>
            <a:off x="5565674" y="6360113"/>
            <a:ext cx="34708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kumimoji="0" lang="it-IT" b="1" cap="small" dirty="0">
                <a:solidFill>
                  <a:schemeClr val="bg1"/>
                </a:solidFill>
                <a:latin typeface="+mj-lt"/>
              </a:rPr>
              <a:t>Dipartimento di </a:t>
            </a:r>
            <a:r>
              <a:rPr kumimoji="0" lang="it-IT" b="1" u="sng" cap="all" dirty="0">
                <a:solidFill>
                  <a:schemeClr val="bg1"/>
                </a:solidFill>
                <a:latin typeface="+mj-lt"/>
              </a:rPr>
              <a:t>Biologia</a:t>
            </a:r>
          </a:p>
        </p:txBody>
      </p:sp>
      <p:pic>
        <p:nvPicPr>
          <p:cNvPr id="11266" name="Picture 2" descr="Risultati immagini per testa uomo canosa sublimi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397" y="1608670"/>
            <a:ext cx="2926329" cy="463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nello 13"/>
          <p:cNvSpPr>
            <a:spLocks noChangeAspect="1"/>
          </p:cNvSpPr>
          <p:nvPr/>
        </p:nvSpPr>
        <p:spPr>
          <a:xfrm>
            <a:off x="4339539" y="1079490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5" name="Ovale 14"/>
          <p:cNvSpPr>
            <a:spLocks noChangeAspect="1"/>
          </p:cNvSpPr>
          <p:nvPr/>
        </p:nvSpPr>
        <p:spPr>
          <a:xfrm>
            <a:off x="4299809" y="999213"/>
            <a:ext cx="540000" cy="540000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6" name="Anello 15"/>
          <p:cNvSpPr>
            <a:spLocks noChangeAspect="1"/>
          </p:cNvSpPr>
          <p:nvPr/>
        </p:nvSpPr>
        <p:spPr>
          <a:xfrm>
            <a:off x="4339539" y="1025967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8" name="Rettangolo 4">
            <a:extLst>
              <a:ext uri="{FF2B5EF4-FFF2-40B4-BE49-F238E27FC236}">
                <a16:creationId xmlns:a16="http://schemas.microsoft.com/office/drawing/2014/main" id="{31D5A3C4-52C9-45C8-B0B4-8E8FF7EBC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924" y="2865069"/>
            <a:ext cx="6242079" cy="777054"/>
          </a:xfrm>
          <a:prstGeom prst="rect">
            <a:avLst/>
          </a:prstGeom>
        </p:spPr>
        <p:txBody>
          <a:bodyPr vert="horz" anchor="b">
            <a:normAutofit fontScale="97500" lnSpcReduction="10000"/>
          </a:bodyPr>
          <a:lstStyle/>
          <a:p>
            <a:pPr algn="ctr">
              <a:spcBef>
                <a:spcPct val="0"/>
              </a:spcBef>
            </a:pPr>
            <a:r>
              <a:rPr lang="it-IT" sz="2400" b="1" dirty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SCIENZE DELLA NATURA E DELL’AMBIENTE</a:t>
            </a:r>
          </a:p>
        </p:txBody>
      </p:sp>
    </p:spTree>
    <p:extLst>
      <p:ext uri="{BB962C8B-B14F-4D97-AF65-F5344CB8AC3E}">
        <p14:creationId xmlns:p14="http://schemas.microsoft.com/office/powerpoint/2010/main" val="287793398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153634" y="1895964"/>
            <a:ext cx="6315832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Gestione faunistica e botanica degli ecosistemi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159796" y="110327"/>
            <a:ext cx="8820026" cy="798912"/>
          </a:xfrm>
          <a:solidFill>
            <a:srgbClr val="006600"/>
          </a:solidFill>
          <a:ln>
            <a:noFill/>
          </a:ln>
          <a:effectLst>
            <a:outerShdw dist="45791" dir="3378596" algn="ctr" rotWithShape="0">
              <a:srgbClr val="C6C6C6">
                <a:alpha val="50000"/>
              </a:srgbClr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000" b="1" dirty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Che cosa potrà fare un naturalista?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53634" y="909239"/>
            <a:ext cx="8827200" cy="431529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endParaRPr kumimoji="0" lang="it-IT" sz="2200" dirty="0">
              <a:solidFill>
                <a:srgbClr val="1217F0"/>
              </a:solidFill>
            </a:endParaRPr>
          </a:p>
        </p:txBody>
      </p:sp>
      <p:sp>
        <p:nvSpPr>
          <p:cNvPr id="15" name="Ovale 14"/>
          <p:cNvSpPr>
            <a:spLocks noChangeAspect="1"/>
          </p:cNvSpPr>
          <p:nvPr/>
        </p:nvSpPr>
        <p:spPr>
          <a:xfrm>
            <a:off x="4299809" y="1052736"/>
            <a:ext cx="540000" cy="540000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Anello 15"/>
          <p:cNvSpPr>
            <a:spLocks noChangeAspect="1"/>
          </p:cNvSpPr>
          <p:nvPr/>
        </p:nvSpPr>
        <p:spPr>
          <a:xfrm>
            <a:off x="4339539" y="1079490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53634" y="6389798"/>
            <a:ext cx="8827200" cy="308419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endParaRPr kumimoji="0" lang="it-IT" sz="1400" dirty="0">
              <a:solidFill>
                <a:srgbClr val="1217F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4F79928-2C11-4E7B-9336-C22622C61B2C}"/>
              </a:ext>
            </a:extLst>
          </p:cNvPr>
          <p:cNvSpPr/>
          <p:nvPr/>
        </p:nvSpPr>
        <p:spPr>
          <a:xfrm>
            <a:off x="168639" y="2558341"/>
            <a:ext cx="63930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006600"/>
                </a:solidFill>
                <a:ea typeface="ＭＳ Ｐゴシック" pitchFamily="34" charset="-128"/>
              </a:rPr>
              <a:t>Monitoraggio di ambienti terrestri ed acquatici</a:t>
            </a:r>
            <a:endParaRPr lang="it-IT" sz="2000" dirty="0">
              <a:solidFill>
                <a:srgbClr val="006600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780692F-69F5-4AF2-9F05-6839D468B954}"/>
              </a:ext>
            </a:extLst>
          </p:cNvPr>
          <p:cNvSpPr/>
          <p:nvPr/>
        </p:nvSpPr>
        <p:spPr>
          <a:xfrm>
            <a:off x="168638" y="3316560"/>
            <a:ext cx="6275569" cy="95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rgbClr val="006600"/>
                </a:solidFill>
                <a:ea typeface="ＭＳ Ｐゴシック" pitchFamily="34" charset="-128"/>
              </a:rPr>
              <a:t>Elaborazione di modelli di idoneità, rischio e conservazione</a:t>
            </a:r>
            <a:endParaRPr lang="it-IT" sz="2000" dirty="0">
              <a:solidFill>
                <a:srgbClr val="006600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C71210B-C7C9-4E56-AFC5-81397A49D358}"/>
              </a:ext>
            </a:extLst>
          </p:cNvPr>
          <p:cNvSpPr/>
          <p:nvPr/>
        </p:nvSpPr>
        <p:spPr>
          <a:xfrm>
            <a:off x="168639" y="4578315"/>
            <a:ext cx="48862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006600"/>
                </a:solidFill>
                <a:ea typeface="ＭＳ Ｐゴシック" pitchFamily="34" charset="-128"/>
              </a:rPr>
              <a:t>Studio dei fattori naturali di rischio</a:t>
            </a:r>
            <a:endParaRPr lang="it-IT" sz="2000" dirty="0">
              <a:solidFill>
                <a:srgbClr val="006600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C741EAE-485C-4124-94E4-D7600AC9752C}"/>
              </a:ext>
            </a:extLst>
          </p:cNvPr>
          <p:cNvSpPr/>
          <p:nvPr/>
        </p:nvSpPr>
        <p:spPr>
          <a:xfrm>
            <a:off x="168639" y="5336535"/>
            <a:ext cx="4498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006600"/>
                </a:solidFill>
                <a:ea typeface="ＭＳ Ｐゴシック" pitchFamily="34" charset="-128"/>
              </a:rPr>
              <a:t>Restauro e ripristino ambientale</a:t>
            </a:r>
            <a:endParaRPr lang="it-IT" sz="2000" dirty="0">
              <a:solidFill>
                <a:srgbClr val="006600"/>
              </a:solidFill>
            </a:endParaRPr>
          </a:p>
        </p:txBody>
      </p:sp>
      <p:pic>
        <p:nvPicPr>
          <p:cNvPr id="17" name="Immagine 3">
            <a:extLst>
              <a:ext uri="{FF2B5EF4-FFF2-40B4-BE49-F238E27FC236}">
                <a16:creationId xmlns:a16="http://schemas.microsoft.com/office/drawing/2014/main" id="{BC514630-87D2-49A2-8057-21FF6727C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11600"/>
          <a:stretch/>
        </p:blipFill>
        <p:spPr bwMode="auto">
          <a:xfrm>
            <a:off x="6561736" y="2558341"/>
            <a:ext cx="2413625" cy="2041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 descr="P3303217">
            <a:extLst>
              <a:ext uri="{FF2B5EF4-FFF2-40B4-BE49-F238E27FC236}">
                <a16:creationId xmlns:a16="http://schemas.microsoft.com/office/drawing/2014/main" id="{52BC175C-1524-41DE-81A3-9101CD2CA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2361" y="4577355"/>
            <a:ext cx="2096361" cy="15700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F80282FA-DC29-4C7A-A3AB-6B1C8C1237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1999" r="1042" b="1410"/>
          <a:stretch/>
        </p:blipFill>
        <p:spPr>
          <a:xfrm>
            <a:off x="4871425" y="4955984"/>
            <a:ext cx="2224411" cy="157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7534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53634" y="6389798"/>
            <a:ext cx="8827200" cy="277641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171450" indent="-171450" algn="ctr">
              <a:buClr>
                <a:srgbClr val="006600"/>
              </a:buClr>
              <a:buFont typeface="Arial" panose="020B0604020202020204" pitchFamily="34" charset="0"/>
              <a:buChar char="•"/>
            </a:pPr>
            <a:endParaRPr kumimoji="0" lang="it-IT" sz="12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3BC34A7-C978-4542-BE01-0A9E8B108ED8}"/>
              </a:ext>
            </a:extLst>
          </p:cNvPr>
          <p:cNvSpPr/>
          <p:nvPr/>
        </p:nvSpPr>
        <p:spPr>
          <a:xfrm>
            <a:off x="133565" y="1685267"/>
            <a:ext cx="5528328" cy="4566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7483" indent="-297483">
              <a:lnSpc>
                <a:spcPts val="2700"/>
              </a:lnSpc>
              <a:buClr>
                <a:srgbClr val="006600"/>
              </a:buClr>
              <a:buFont typeface="Wingdings" pitchFamily="2" charset="2"/>
              <a:buChar char="Ø"/>
            </a:pPr>
            <a:r>
              <a:rPr lang="it-IT" sz="2000" b="1" dirty="0">
                <a:solidFill>
                  <a:srgbClr val="006600"/>
                </a:solidFill>
              </a:rPr>
              <a:t>Museologo</a:t>
            </a:r>
          </a:p>
          <a:p>
            <a:pPr marL="297483" indent="-297483">
              <a:lnSpc>
                <a:spcPts val="27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it-IT" sz="2000" b="1" dirty="0">
                <a:solidFill>
                  <a:srgbClr val="FF0000"/>
                </a:solidFill>
              </a:rPr>
              <a:t>Guida naturalistica </a:t>
            </a:r>
          </a:p>
          <a:p>
            <a:pPr marL="297483" indent="-297483">
              <a:lnSpc>
                <a:spcPts val="2700"/>
              </a:lnSpc>
              <a:buClr>
                <a:srgbClr val="006600"/>
              </a:buClr>
              <a:buFont typeface="Wingdings" pitchFamily="2" charset="2"/>
              <a:buChar char="Ø"/>
            </a:pPr>
            <a:r>
              <a:rPr lang="it-IT" sz="2000" b="1" dirty="0">
                <a:solidFill>
                  <a:srgbClr val="006600"/>
                </a:solidFill>
              </a:rPr>
              <a:t>Divulgatore e animatore naturalistico nelle scuole, per enti culturali, associazioni e per il turismo in generale </a:t>
            </a:r>
          </a:p>
          <a:p>
            <a:pPr marL="297483" indent="-297483">
              <a:lnSpc>
                <a:spcPts val="27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it-IT" sz="2000" b="1" dirty="0">
                <a:solidFill>
                  <a:srgbClr val="FF0000"/>
                </a:solidFill>
              </a:rPr>
              <a:t>Naturalista esperto nel monitoraggio e campionamento di sistemi biotici e abiotici </a:t>
            </a:r>
          </a:p>
          <a:p>
            <a:pPr marL="297483" indent="-297483">
              <a:lnSpc>
                <a:spcPts val="2700"/>
              </a:lnSpc>
              <a:buClr>
                <a:srgbClr val="006600"/>
              </a:buClr>
              <a:buFont typeface="Wingdings" pitchFamily="2" charset="2"/>
              <a:buChar char="Ø"/>
            </a:pPr>
            <a:r>
              <a:rPr lang="it-IT" sz="2000" b="1" dirty="0">
                <a:solidFill>
                  <a:srgbClr val="006600"/>
                </a:solidFill>
              </a:rPr>
              <a:t>Addetto alla conservazione e valorizzazione dei siti di interesse geologico, paleontologico e biologico</a:t>
            </a:r>
          </a:p>
          <a:p>
            <a:pPr marL="297483" indent="-297483">
              <a:lnSpc>
                <a:spcPts val="27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it-IT" sz="2000" b="1" dirty="0">
                <a:solidFill>
                  <a:srgbClr val="FF0000"/>
                </a:solidFill>
              </a:rPr>
              <a:t>Tecnico del controllo ambientale</a:t>
            </a:r>
          </a:p>
        </p:txBody>
      </p:sp>
      <p:pic>
        <p:nvPicPr>
          <p:cNvPr id="14" name="Immagine 9" descr="cinghiale3.jpg">
            <a:extLst>
              <a:ext uri="{FF2B5EF4-FFF2-40B4-BE49-F238E27FC236}">
                <a16:creationId xmlns:a16="http://schemas.microsoft.com/office/drawing/2014/main" id="{DFF22DC4-EAED-49B8-AE43-8754DF71D7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8773"/>
          <a:stretch/>
        </p:blipFill>
        <p:spPr bwMode="auto">
          <a:xfrm>
            <a:off x="4235284" y="1313490"/>
            <a:ext cx="1823973" cy="108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2" t="38103" r="25523"/>
          <a:stretch/>
        </p:blipFill>
        <p:spPr>
          <a:xfrm>
            <a:off x="5733341" y="3292300"/>
            <a:ext cx="1378817" cy="309479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0962748-7805-4FFD-B8CE-DEA9995599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7" b="23184"/>
          <a:stretch/>
        </p:blipFill>
        <p:spPr>
          <a:xfrm>
            <a:off x="5537913" y="2827002"/>
            <a:ext cx="3039347" cy="2042508"/>
          </a:xfrm>
          <a:prstGeom prst="rect">
            <a:avLst/>
          </a:prstGeom>
        </p:spPr>
      </p:pic>
      <p:pic>
        <p:nvPicPr>
          <p:cNvPr id="12" name="Picture 2" descr="Risultati immagini per etna colata">
            <a:extLst>
              <a:ext uri="{FF2B5EF4-FFF2-40B4-BE49-F238E27FC236}">
                <a16:creationId xmlns:a16="http://schemas.microsoft.com/office/drawing/2014/main" id="{9C52756E-462D-49CD-A905-3AED171AD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8" t="4027" r="39944" b="33130"/>
          <a:stretch/>
        </p:blipFill>
        <p:spPr bwMode="auto">
          <a:xfrm>
            <a:off x="7539991" y="1306714"/>
            <a:ext cx="1437331" cy="248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L'immagine può contenere: 2 persone, persone in piedi">
            <a:extLst>
              <a:ext uri="{FF2B5EF4-FFF2-40B4-BE49-F238E27FC236}">
                <a16:creationId xmlns:a16="http://schemas.microsoft.com/office/drawing/2014/main" id="{7A0D79A2-8C14-4DE3-A165-71B10F65E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913" y="1332051"/>
            <a:ext cx="2168756" cy="162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K:\Dati Freecom\Root\Immagini\Foto famiglia\2006\mar1 2006 lezione Cirillo\DSCN1084.JPG">
            <a:extLst>
              <a:ext uri="{FF2B5EF4-FFF2-40B4-BE49-F238E27FC236}">
                <a16:creationId xmlns:a16="http://schemas.microsoft.com/office/drawing/2014/main" id="{A9EE8D93-8511-4847-9A0B-601757C6A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671" y="3793883"/>
            <a:ext cx="1861651" cy="259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solidFill>
            <a:srgbClr val="006600"/>
          </a:solidFill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Comic Sans MS" pitchFamily="66" charset="0"/>
              </a:rPr>
              <a:t>Sbocchi professionali per il naturalista</a:t>
            </a:r>
            <a:endParaRPr lang="it-IT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9796" y="44624"/>
            <a:ext cx="8820026" cy="885997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dist="45791" dir="3378596" algn="ctr" rotWithShape="0">
              <a:srgbClr val="C6C6C6">
                <a:alpha val="50000"/>
              </a:srgbClr>
            </a:outerShdw>
          </a:effectLst>
        </p:spPr>
        <p:txBody>
          <a:bodyPr vert="horz" rtlCol="0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br>
              <a:rPr lang="it-IT" sz="3000" b="1" dirty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</a:br>
            <a:br>
              <a:rPr lang="it-IT" sz="3000" b="1" dirty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</a:br>
            <a:r>
              <a:rPr lang="it-IT" sz="3000" b="1" dirty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Sbocchi professionali per il naturalista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53634" y="909239"/>
            <a:ext cx="8827200" cy="431529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endParaRPr kumimoji="0" lang="it-IT" sz="2200" dirty="0">
              <a:solidFill>
                <a:srgbClr val="1217F0"/>
              </a:solidFill>
            </a:endParaRPr>
          </a:p>
        </p:txBody>
      </p:sp>
      <p:sp>
        <p:nvSpPr>
          <p:cNvPr id="7" name="Ovale 6"/>
          <p:cNvSpPr>
            <a:spLocks noChangeAspect="1"/>
          </p:cNvSpPr>
          <p:nvPr/>
        </p:nvSpPr>
        <p:spPr>
          <a:xfrm>
            <a:off x="4299809" y="1052736"/>
            <a:ext cx="540000" cy="540000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Anello 7"/>
          <p:cNvSpPr>
            <a:spLocks noChangeAspect="1"/>
          </p:cNvSpPr>
          <p:nvPr/>
        </p:nvSpPr>
        <p:spPr>
          <a:xfrm>
            <a:off x="4339539" y="1079490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3634" y="171388"/>
            <a:ext cx="8827200" cy="1091005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000" b="1" dirty="0">
                <a:solidFill>
                  <a:schemeClr val="bg1"/>
                </a:solidFill>
                <a:latin typeface="+mj-lt"/>
              </a:rPr>
              <a:t>Chi vorrà assumere un naturalista?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196448" y="1618732"/>
            <a:ext cx="7056784" cy="4858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85750" indent="-285750" algn="l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FF0000"/>
                </a:solidFill>
                <a:latin typeface="+mj-lt"/>
              </a:rPr>
              <a:t>Amministrazioni:</a:t>
            </a:r>
          </a:p>
          <a:p>
            <a:pPr algn="l">
              <a:lnSpc>
                <a:spcPts val="2500"/>
              </a:lnSpc>
            </a:pPr>
            <a:r>
              <a:rPr lang="it-IT" b="1" dirty="0">
                <a:solidFill>
                  <a:srgbClr val="006600"/>
                </a:solidFill>
                <a:latin typeface="+mj-lt"/>
              </a:rPr>
              <a:t>     centrale; regionale; provinciale; comunale</a:t>
            </a:r>
          </a:p>
          <a:p>
            <a:pPr algn="l">
              <a:lnSpc>
                <a:spcPts val="2500"/>
              </a:lnSpc>
            </a:pPr>
            <a:endParaRPr lang="it-IT" b="1" dirty="0">
              <a:solidFill>
                <a:srgbClr val="1217F0"/>
              </a:solidFill>
              <a:latin typeface="+mj-lt"/>
            </a:endParaRPr>
          </a:p>
          <a:p>
            <a:pPr marL="285750" indent="-285750" algn="l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FF0000"/>
                </a:solidFill>
                <a:latin typeface="+mj-lt"/>
              </a:rPr>
              <a:t>Enti per la Pianificazione del territorio:</a:t>
            </a:r>
          </a:p>
          <a:p>
            <a:pPr algn="l">
              <a:lnSpc>
                <a:spcPts val="2500"/>
              </a:lnSpc>
            </a:pPr>
            <a:r>
              <a:rPr lang="it-IT" b="1" dirty="0">
                <a:solidFill>
                  <a:srgbClr val="006600"/>
                </a:solidFill>
                <a:latin typeface="+mj-lt"/>
              </a:rPr>
              <a:t>     aree protette, musei, orti botanici, acquari, ecc.</a:t>
            </a:r>
          </a:p>
          <a:p>
            <a:pPr algn="l">
              <a:lnSpc>
                <a:spcPts val="2500"/>
              </a:lnSpc>
            </a:pPr>
            <a:endParaRPr lang="it-IT" b="1" dirty="0">
              <a:solidFill>
                <a:srgbClr val="1217F0"/>
              </a:solidFill>
              <a:latin typeface="+mj-lt"/>
            </a:endParaRPr>
          </a:p>
          <a:p>
            <a:pPr marL="342900" indent="-342900" algn="l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FF0000"/>
                </a:solidFill>
                <a:latin typeface="+mj-lt"/>
              </a:rPr>
              <a:t>Enti di ricerca pubblici:</a:t>
            </a:r>
          </a:p>
          <a:p>
            <a:pPr algn="l">
              <a:lnSpc>
                <a:spcPts val="2500"/>
              </a:lnSpc>
            </a:pPr>
            <a:r>
              <a:rPr lang="it-IT" b="1" dirty="0">
                <a:solidFill>
                  <a:srgbClr val="FF0000"/>
                </a:solidFill>
                <a:latin typeface="+mj-lt"/>
              </a:rPr>
              <a:t>     </a:t>
            </a:r>
            <a:r>
              <a:rPr lang="it-IT" b="1" dirty="0">
                <a:solidFill>
                  <a:srgbClr val="006600"/>
                </a:solidFill>
                <a:latin typeface="+mj-lt"/>
              </a:rPr>
              <a:t>(Università, CNR, ENEA ecc.) e privati</a:t>
            </a:r>
          </a:p>
          <a:p>
            <a:pPr algn="l">
              <a:lnSpc>
                <a:spcPts val="2500"/>
              </a:lnSpc>
            </a:pPr>
            <a:endParaRPr lang="it-IT" b="1" dirty="0">
              <a:solidFill>
                <a:srgbClr val="1217F0"/>
              </a:solidFill>
              <a:latin typeface="+mj-lt"/>
            </a:endParaRPr>
          </a:p>
          <a:p>
            <a:pPr marL="285750" indent="-285750" algn="l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FF0000"/>
                </a:solidFill>
                <a:latin typeface="+mj-lt"/>
              </a:rPr>
              <a:t>Sistemi produttivi:</a:t>
            </a:r>
            <a:endParaRPr lang="it-IT" b="1" dirty="0">
              <a:solidFill>
                <a:srgbClr val="1217F0"/>
              </a:solidFill>
              <a:latin typeface="+mj-lt"/>
            </a:endParaRPr>
          </a:p>
          <a:p>
            <a:pPr algn="l">
              <a:lnSpc>
                <a:spcPts val="2500"/>
              </a:lnSpc>
            </a:pPr>
            <a:r>
              <a:rPr lang="it-IT" b="1" dirty="0">
                <a:solidFill>
                  <a:srgbClr val="006600"/>
                </a:solidFill>
                <a:latin typeface="+mj-lt"/>
              </a:rPr>
              <a:t>     industrie, società di consulenza – cooperative.</a:t>
            </a:r>
          </a:p>
          <a:p>
            <a:pPr algn="l">
              <a:lnSpc>
                <a:spcPts val="2500"/>
              </a:lnSpc>
            </a:pPr>
            <a:endParaRPr lang="it-IT" b="1" dirty="0">
              <a:solidFill>
                <a:srgbClr val="1217F0"/>
              </a:solidFill>
              <a:latin typeface="+mj-lt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Educazione:</a:t>
            </a:r>
            <a:r>
              <a:rPr lang="it-IT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</a:p>
          <a:p>
            <a:pPr>
              <a:lnSpc>
                <a:spcPts val="2500"/>
              </a:lnSpc>
            </a:pPr>
            <a:r>
              <a:rPr lang="it-IT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  scuola pubblica e privata</a:t>
            </a:r>
          </a:p>
          <a:p>
            <a:pPr algn="l"/>
            <a:endParaRPr lang="it-IT" b="1" dirty="0">
              <a:solidFill>
                <a:srgbClr val="1217F0"/>
              </a:solidFill>
              <a:latin typeface="+mj-lt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53634" y="909239"/>
            <a:ext cx="8827200" cy="431529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endParaRPr kumimoji="0" lang="it-IT" sz="2200" dirty="0">
              <a:solidFill>
                <a:srgbClr val="1217F0"/>
              </a:solidFill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55576" y="260648"/>
            <a:ext cx="76009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l">
              <a:defRPr/>
            </a:pPr>
            <a:endParaRPr lang="it-IT" sz="3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</a:endParaRPr>
          </a:p>
        </p:txBody>
      </p:sp>
      <p:sp>
        <p:nvSpPr>
          <p:cNvPr id="12" name="Ovale 11"/>
          <p:cNvSpPr>
            <a:spLocks noChangeAspect="1"/>
          </p:cNvSpPr>
          <p:nvPr/>
        </p:nvSpPr>
        <p:spPr>
          <a:xfrm>
            <a:off x="4333459" y="1051978"/>
            <a:ext cx="540000" cy="540000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Anello 12"/>
          <p:cNvSpPr>
            <a:spLocks noChangeAspect="1"/>
          </p:cNvSpPr>
          <p:nvPr/>
        </p:nvSpPr>
        <p:spPr>
          <a:xfrm>
            <a:off x="4373189" y="1078732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53634" y="6389798"/>
            <a:ext cx="8827200" cy="277641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171450" indent="-171450" algn="ctr">
              <a:buClr>
                <a:srgbClr val="006600"/>
              </a:buClr>
              <a:buFont typeface="Arial" panose="020B0604020202020204" pitchFamily="34" charset="0"/>
              <a:buChar char="•"/>
            </a:pPr>
            <a:endParaRPr kumimoji="0" lang="it-IT" sz="1200" b="1" dirty="0">
              <a:solidFill>
                <a:srgbClr val="006600"/>
              </a:solidFill>
              <a:latin typeface="+mj-lt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1" r="273" b="17639"/>
          <a:stretch/>
        </p:blipFill>
        <p:spPr>
          <a:xfrm rot="5400000">
            <a:off x="5079992" y="2488961"/>
            <a:ext cx="5049032" cy="27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4149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4" t="19744" r="40020" b="7405"/>
          <a:stretch/>
        </p:blipFill>
        <p:spPr>
          <a:xfrm>
            <a:off x="6804248" y="1340768"/>
            <a:ext cx="2172204" cy="5028136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3634" y="171388"/>
            <a:ext cx="8827200" cy="1091005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000" b="1" dirty="0">
                <a:solidFill>
                  <a:schemeClr val="bg1"/>
                </a:solidFill>
                <a:latin typeface="+mj-lt"/>
              </a:rPr>
              <a:t>Libera professione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53634" y="909239"/>
            <a:ext cx="8827200" cy="431529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endParaRPr kumimoji="0" lang="it-IT" sz="2200" dirty="0">
              <a:solidFill>
                <a:srgbClr val="1217F0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260648"/>
            <a:ext cx="76009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l">
              <a:defRPr/>
            </a:pPr>
            <a:endParaRPr lang="it-IT" sz="3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</a:endParaRPr>
          </a:p>
        </p:txBody>
      </p:sp>
      <p:sp>
        <p:nvSpPr>
          <p:cNvPr id="7" name="Ovale 6"/>
          <p:cNvSpPr>
            <a:spLocks noChangeAspect="1"/>
          </p:cNvSpPr>
          <p:nvPr/>
        </p:nvSpPr>
        <p:spPr>
          <a:xfrm>
            <a:off x="4299809" y="1052736"/>
            <a:ext cx="540000" cy="540000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376092"/>
              </a:solidFill>
              <a:latin typeface="+mj-lt"/>
            </a:endParaRPr>
          </a:p>
        </p:txBody>
      </p:sp>
      <p:sp>
        <p:nvSpPr>
          <p:cNvPr id="8" name="Anello 7"/>
          <p:cNvSpPr>
            <a:spLocks noChangeAspect="1"/>
          </p:cNvSpPr>
          <p:nvPr/>
        </p:nvSpPr>
        <p:spPr>
          <a:xfrm>
            <a:off x="4339539" y="1068638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376092"/>
              </a:solidFill>
              <a:latin typeface="+mj-lt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63166" y="1382158"/>
            <a:ext cx="7433170" cy="448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1600" b="1" dirty="0">
                <a:solidFill>
                  <a:srgbClr val="006600"/>
                </a:solidFill>
                <a:latin typeface="+mj-lt"/>
              </a:rPr>
              <a:t>Il naturalista può esercitare la libera professione. </a:t>
            </a:r>
            <a:br>
              <a:rPr lang="it-IT" sz="1600" b="1" dirty="0">
                <a:solidFill>
                  <a:srgbClr val="006600"/>
                </a:solidFill>
                <a:latin typeface="+mj-lt"/>
              </a:rPr>
            </a:br>
            <a:r>
              <a:rPr lang="it-IT" sz="1600" b="1" dirty="0">
                <a:solidFill>
                  <a:srgbClr val="006600"/>
                </a:solidFill>
                <a:latin typeface="+mj-lt"/>
              </a:rPr>
              <a:t>Non esiste un Ordine Nazionale specifico a cui iscriversi, </a:t>
            </a:r>
          </a:p>
          <a:p>
            <a:pPr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1600" b="1" dirty="0">
                <a:solidFill>
                  <a:srgbClr val="006600"/>
                </a:solidFill>
                <a:latin typeface="+mj-lt"/>
              </a:rPr>
              <a:t>tuttavia è possibile iscriversi ad altri ordini professionali</a:t>
            </a:r>
            <a:r>
              <a:rPr lang="it-IT" b="1" dirty="0">
                <a:solidFill>
                  <a:srgbClr val="006600"/>
                </a:solidFill>
                <a:latin typeface="+mj-lt"/>
              </a:rPr>
              <a:t>:</a:t>
            </a: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it-IT" b="1" dirty="0">
                <a:solidFill>
                  <a:srgbClr val="FF0000"/>
                </a:solidFill>
                <a:latin typeface="+mj-lt"/>
              </a:rPr>
              <a:t>Sezione B dell’Albo dei Biologi</a:t>
            </a: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it-IT" b="1" dirty="0">
                <a:solidFill>
                  <a:srgbClr val="FF0000"/>
                </a:solidFill>
                <a:latin typeface="+mj-lt"/>
              </a:rPr>
              <a:t>Sezione B dell’Albo degli Architetti-Sezione pianificatori</a:t>
            </a: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it-IT" b="1" dirty="0">
                <a:solidFill>
                  <a:srgbClr val="FF0000"/>
                </a:solidFill>
                <a:latin typeface="+mj-lt"/>
              </a:rPr>
              <a:t>Albo dei Periti agrari</a:t>
            </a: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it-IT" b="1" dirty="0">
                <a:solidFill>
                  <a:srgbClr val="FF0000"/>
                </a:solidFill>
                <a:latin typeface="+mj-lt"/>
              </a:rPr>
              <a:t>Albo degli Agrotecnici e degli Agrotecnici laureati</a:t>
            </a:r>
          </a:p>
          <a:p>
            <a:pPr>
              <a:lnSpc>
                <a:spcPct val="170000"/>
              </a:lnSpc>
            </a:pPr>
            <a:r>
              <a:rPr lang="it-IT" sz="1600" b="1" dirty="0">
                <a:solidFill>
                  <a:srgbClr val="006600"/>
                </a:solidFill>
                <a:latin typeface="+mj-lt"/>
              </a:rPr>
              <a:t>L</a:t>
            </a:r>
            <a:r>
              <a:rPr lang="it-IT" altLang="en-US" sz="1600" b="1" dirty="0">
                <a:solidFill>
                  <a:srgbClr val="006600"/>
                </a:solidFill>
                <a:latin typeface="+mj-lt"/>
              </a:rPr>
              <a:t>’</a:t>
            </a:r>
            <a:r>
              <a:rPr lang="it-IT" sz="1600" b="1" dirty="0">
                <a:solidFill>
                  <a:srgbClr val="006600"/>
                </a:solidFill>
                <a:latin typeface="+mj-lt"/>
              </a:rPr>
              <a:t>iscrizione all</a:t>
            </a:r>
            <a:r>
              <a:rPr lang="it-IT" altLang="en-US" sz="1600" b="1" dirty="0">
                <a:solidFill>
                  <a:srgbClr val="006600"/>
                </a:solidFill>
                <a:latin typeface="+mj-lt"/>
              </a:rPr>
              <a:t>’</a:t>
            </a:r>
            <a:r>
              <a:rPr lang="it-IT" sz="1600" b="1" dirty="0">
                <a:solidFill>
                  <a:srgbClr val="006600"/>
                </a:solidFill>
                <a:latin typeface="+mj-lt"/>
              </a:rPr>
              <a:t>albo è possibile dopo il superamento del </a:t>
            </a:r>
          </a:p>
          <a:p>
            <a:pPr>
              <a:lnSpc>
                <a:spcPct val="170000"/>
              </a:lnSpc>
            </a:pPr>
            <a:r>
              <a:rPr lang="it-IT" sz="1600" b="1" dirty="0">
                <a:solidFill>
                  <a:srgbClr val="006600"/>
                </a:solidFill>
                <a:latin typeface="+mj-lt"/>
              </a:rPr>
              <a:t>relativo esame di stato per l</a:t>
            </a:r>
            <a:r>
              <a:rPr lang="it-IT" altLang="en-US" sz="1600" b="1" dirty="0">
                <a:solidFill>
                  <a:srgbClr val="006600"/>
                </a:solidFill>
                <a:latin typeface="+mj-lt"/>
              </a:rPr>
              <a:t>’</a:t>
            </a:r>
            <a:r>
              <a:rPr lang="it-IT" sz="1600" b="1" dirty="0">
                <a:solidFill>
                  <a:srgbClr val="006600"/>
                </a:solidFill>
                <a:latin typeface="+mj-lt"/>
              </a:rPr>
              <a:t>abilitazione all</a:t>
            </a:r>
            <a:r>
              <a:rPr lang="it-IT" altLang="en-US" sz="1600" b="1" dirty="0">
                <a:solidFill>
                  <a:srgbClr val="006600"/>
                </a:solidFill>
                <a:latin typeface="+mj-lt"/>
              </a:rPr>
              <a:t>’</a:t>
            </a:r>
            <a:r>
              <a:rPr lang="it-IT" sz="1600" b="1" dirty="0">
                <a:solidFill>
                  <a:srgbClr val="006600"/>
                </a:solidFill>
                <a:latin typeface="+mj-lt"/>
              </a:rPr>
              <a:t>esercizio della professione.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53634" y="6389798"/>
            <a:ext cx="8827200" cy="277641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171450" indent="-171450" algn="ctr">
              <a:buClr>
                <a:srgbClr val="006600"/>
              </a:buClr>
              <a:buFont typeface="Arial" panose="020B0604020202020204" pitchFamily="34" charset="0"/>
              <a:buChar char="•"/>
            </a:pPr>
            <a:endParaRPr kumimoji="0" lang="it-IT" sz="1200" b="1" dirty="0">
              <a:solidFill>
                <a:srgbClr val="0066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591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53634" y="909239"/>
            <a:ext cx="8827200" cy="431529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endParaRPr kumimoji="0" lang="it-IT" sz="2200" dirty="0">
              <a:solidFill>
                <a:srgbClr val="1217F0"/>
              </a:solidFill>
            </a:endParaRPr>
          </a:p>
        </p:txBody>
      </p:sp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2484438" y="3644900"/>
            <a:ext cx="576103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l">
              <a:lnSpc>
                <a:spcPct val="80000"/>
              </a:lnSpc>
              <a:spcBef>
                <a:spcPct val="0"/>
              </a:spcBef>
            </a:pPr>
            <a:endParaRPr lang="it-IT" b="1">
              <a:solidFill>
                <a:srgbClr val="1217F0"/>
              </a:solidFill>
            </a:endParaRP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258888" y="4868863"/>
            <a:ext cx="774065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it-IT" b="1"/>
              <a:t>	</a:t>
            </a:r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153634" y="188640"/>
            <a:ext cx="8827200" cy="1447192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kumimoji="0" lang="it-IT" sz="1400" b="1" dirty="0">
                <a:solidFill>
                  <a:schemeClr val="bg1"/>
                </a:solidFill>
                <a:latin typeface="+mj-lt"/>
              </a:rPr>
              <a:t>TUTTE LE INFORMAZIONI INERENTI </a:t>
            </a:r>
            <a:r>
              <a:rPr lang="it-IT" sz="1400" b="1" dirty="0">
                <a:solidFill>
                  <a:schemeClr val="bg1"/>
                </a:solidFill>
                <a:latin typeface="+mj-lt"/>
              </a:rPr>
              <a:t>L</a:t>
            </a:r>
            <a:r>
              <a:rPr kumimoji="0" lang="it-IT" sz="1400" b="1" dirty="0">
                <a:solidFill>
                  <a:schemeClr val="bg1"/>
                </a:solidFill>
                <a:latin typeface="+mj-lt"/>
              </a:rPr>
              <a:t>E  LAUREE IN </a:t>
            </a:r>
            <a:r>
              <a:rPr kumimoji="0" lang="it-IT" sz="2400" b="1" dirty="0">
                <a:solidFill>
                  <a:schemeClr val="bg1"/>
                </a:solidFill>
                <a:latin typeface="+mj-lt"/>
              </a:rPr>
              <a:t>BIOLOGIA </a:t>
            </a:r>
            <a:r>
              <a:rPr kumimoji="0" lang="it-IT" sz="1400" b="1" dirty="0">
                <a:solidFill>
                  <a:schemeClr val="bg1"/>
                </a:solidFill>
                <a:latin typeface="+mj-lt"/>
              </a:rPr>
              <a:t>E  </a:t>
            </a:r>
          </a:p>
          <a:p>
            <a:pPr algn="ctr"/>
            <a:r>
              <a:rPr lang="it-IT" sz="1400" b="1" dirty="0">
                <a:solidFill>
                  <a:schemeClr val="bg1"/>
                </a:solidFill>
              </a:rPr>
              <a:t>IN  </a:t>
            </a:r>
            <a:r>
              <a:rPr lang="it-IT" sz="2400" b="1" dirty="0">
                <a:solidFill>
                  <a:schemeClr val="bg1"/>
                </a:solidFill>
              </a:rPr>
              <a:t>SCIENZE DELLA NATURA </a:t>
            </a:r>
            <a:r>
              <a:rPr kumimoji="0" lang="it-IT" sz="1400" b="1" dirty="0">
                <a:solidFill>
                  <a:schemeClr val="bg1"/>
                </a:solidFill>
                <a:latin typeface="+mj-lt"/>
              </a:rPr>
              <a:t>SONO REPERIBILI SUL SITO INTERNET</a:t>
            </a:r>
          </a:p>
          <a:p>
            <a:pPr algn="ctr"/>
            <a:r>
              <a:rPr lang="it-IT" sz="2000" b="1" dirty="0">
                <a:solidFill>
                  <a:srgbClr val="FFFF00"/>
                </a:solidFill>
                <a:latin typeface="+mj-lt"/>
              </a:rPr>
              <a:t>http://www.uniba.it/ricerca/dipartimenti/biologia/didattica-corsi-di-studio/corsi-di-studi</a:t>
            </a:r>
            <a:endParaRPr kumimoji="0" lang="it-IT" sz="2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8917" name="Rectangle 6"/>
          <p:cNvSpPr>
            <a:spLocks noChangeArrowheads="1"/>
          </p:cNvSpPr>
          <p:nvPr/>
        </p:nvSpPr>
        <p:spPr bwMode="auto">
          <a:xfrm>
            <a:off x="1331913" y="1268413"/>
            <a:ext cx="76327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endParaRPr lang="it-IT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55576" y="260648"/>
            <a:ext cx="76009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l">
              <a:defRPr/>
            </a:pPr>
            <a:endParaRPr lang="it-IT" sz="3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</a:endParaRPr>
          </a:p>
        </p:txBody>
      </p:sp>
      <p:pic>
        <p:nvPicPr>
          <p:cNvPr id="13" name="Immagine 12"/>
          <p:cNvPicPr/>
          <p:nvPr/>
        </p:nvPicPr>
        <p:blipFill rotWithShape="1">
          <a:blip r:embed="rId3"/>
          <a:srcRect l="12762" t="8300" r="13312" b="20314"/>
          <a:stretch/>
        </p:blipFill>
        <p:spPr bwMode="auto">
          <a:xfrm>
            <a:off x="810120" y="1692054"/>
            <a:ext cx="7547274" cy="45102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 bwMode="auto">
          <a:xfrm>
            <a:off x="179512" y="188640"/>
            <a:ext cx="8784976" cy="11521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534400" cy="75895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it-IT" sz="3000" b="1" dirty="0">
                <a:solidFill>
                  <a:schemeClr val="bg1"/>
                </a:solidFill>
              </a:rPr>
              <a:t>CLASSE L-13 </a:t>
            </a:r>
            <a:br>
              <a:rPr lang="it-IT" sz="3000" b="1" dirty="0">
                <a:solidFill>
                  <a:schemeClr val="bg1"/>
                </a:solidFill>
              </a:rPr>
            </a:br>
            <a:r>
              <a:rPr lang="it-IT" altLang="en-US" sz="3000" b="1" dirty="0">
                <a:solidFill>
                  <a:schemeClr val="bg1"/>
                </a:solidFill>
              </a:rPr>
              <a:t>“</a:t>
            </a:r>
            <a:r>
              <a:rPr lang="it-IT" sz="3000" b="1" dirty="0">
                <a:solidFill>
                  <a:schemeClr val="bg1"/>
                </a:solidFill>
              </a:rPr>
              <a:t>SCIENZE BIOLOGICHE</a:t>
            </a:r>
            <a:r>
              <a:rPr lang="it-IT" altLang="en-US" sz="3000" b="1" dirty="0">
                <a:solidFill>
                  <a:schemeClr val="bg1"/>
                </a:solidFill>
              </a:rPr>
              <a:t>”</a:t>
            </a:r>
            <a:endParaRPr lang="it-IT" sz="3000" b="1" dirty="0">
              <a:solidFill>
                <a:schemeClr val="bg1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827584" y="3117555"/>
            <a:ext cx="5328641" cy="50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sz="2700" b="1" dirty="0">
                <a:solidFill>
                  <a:srgbClr val="FF0000"/>
                </a:solidFill>
              </a:rPr>
              <a:t>SCIENZE BIOLOGICHE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86779" y="1651922"/>
            <a:ext cx="8105520" cy="47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it-IT" sz="2500" b="1" dirty="0">
                <a:solidFill>
                  <a:srgbClr val="002060"/>
                </a:solidFill>
              </a:rPr>
              <a:t>UN UNICO CORSO DI LAUREA DI I LIVELLO</a:t>
            </a:r>
          </a:p>
        </p:txBody>
      </p:sp>
      <p:sp>
        <p:nvSpPr>
          <p:cNvPr id="6" name="CasellaDiTesto 6"/>
          <p:cNvSpPr txBox="1">
            <a:spLocks noChangeArrowheads="1"/>
          </p:cNvSpPr>
          <p:nvPr/>
        </p:nvSpPr>
        <p:spPr bwMode="auto">
          <a:xfrm>
            <a:off x="557832" y="4437112"/>
            <a:ext cx="532864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it-IT" sz="2700" b="1" i="1" dirty="0">
                <a:solidFill>
                  <a:srgbClr val="002060"/>
                </a:solidFill>
              </a:rPr>
              <a:t>Corso di laurea a numero programmato di 200 posti.</a:t>
            </a:r>
          </a:p>
        </p:txBody>
      </p:sp>
      <p:sp>
        <p:nvSpPr>
          <p:cNvPr id="7" name="Ovale 6"/>
          <p:cNvSpPr>
            <a:spLocks noChangeAspect="1"/>
          </p:cNvSpPr>
          <p:nvPr/>
        </p:nvSpPr>
        <p:spPr>
          <a:xfrm>
            <a:off x="4299809" y="999213"/>
            <a:ext cx="540000" cy="540000"/>
          </a:xfrm>
          <a:prstGeom prst="ellipse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Anello 9"/>
          <p:cNvSpPr>
            <a:spLocks noChangeAspect="1"/>
          </p:cNvSpPr>
          <p:nvPr/>
        </p:nvSpPr>
        <p:spPr>
          <a:xfrm>
            <a:off x="4339539" y="1025967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1028" name="Picture 4" descr="Risultati immagini per orchidea pugl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t="249" r="31493" b="-249"/>
          <a:stretch/>
        </p:blipFill>
        <p:spPr bwMode="auto">
          <a:xfrm>
            <a:off x="6822274" y="2242327"/>
            <a:ext cx="2160241" cy="413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 bwMode="auto">
          <a:xfrm>
            <a:off x="179512" y="188640"/>
            <a:ext cx="8784976" cy="11521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01752" y="156555"/>
            <a:ext cx="853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chemeClr val="bg1"/>
                </a:solidFill>
              </a:rPr>
              <a:t>IMPOSTATO NELL</a:t>
            </a:r>
            <a:r>
              <a:rPr lang="it-IT" altLang="en-US" sz="2400" b="1" dirty="0">
                <a:solidFill>
                  <a:schemeClr val="bg1"/>
                </a:solidFill>
              </a:rPr>
              <a:t>’</a:t>
            </a:r>
            <a:r>
              <a:rPr lang="it-IT" sz="2400" b="1" dirty="0">
                <a:solidFill>
                  <a:schemeClr val="bg1"/>
                </a:solidFill>
              </a:rPr>
              <a:t>OTTICA DELLA PROSECUZIONE DEGLI STUDI CON LA LAUREA MAGISTRALE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55749" y="1493967"/>
            <a:ext cx="3071813" cy="89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sz="2600" b="1" dirty="0">
                <a:solidFill>
                  <a:srgbClr val="002060"/>
                </a:solidFill>
              </a:rPr>
              <a:t>CHE COSA SI STUDIA?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51520" y="2564904"/>
            <a:ext cx="3456384" cy="16995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1217F0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FF0000"/>
                </a:solidFill>
              </a:rPr>
              <a:t>Discipline di base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2060"/>
                </a:solidFill>
              </a:rPr>
              <a:t>Matematica e statistica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2060"/>
                </a:solidFill>
              </a:rPr>
              <a:t>Chimica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2060"/>
                </a:solidFill>
              </a:rPr>
              <a:t>Fisica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2060"/>
                </a:solidFill>
              </a:rPr>
              <a:t>Informatica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995936" y="1587385"/>
            <a:ext cx="4968552" cy="4721935"/>
          </a:xfrm>
          <a:prstGeom prst="rect">
            <a:avLst/>
          </a:prstGeom>
          <a:solidFill>
            <a:srgbClr val="FFFFCC"/>
          </a:solidFill>
          <a:ln w="9525">
            <a:solidFill>
              <a:srgbClr val="1217F0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FF0000"/>
                </a:solidFill>
              </a:rPr>
              <a:t>Discipline biologiche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2060"/>
                </a:solidFill>
              </a:rPr>
              <a:t>Citologia e Istologia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2060"/>
                </a:solidFill>
              </a:rPr>
              <a:t>Anatomia comparata e Embriologia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2060"/>
                </a:solidFill>
              </a:rPr>
              <a:t>Biologia Vegetale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2060"/>
                </a:solidFill>
              </a:rPr>
              <a:t>Zoologia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2060"/>
                </a:solidFill>
              </a:rPr>
              <a:t>Ecologia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2060"/>
                </a:solidFill>
              </a:rPr>
              <a:t>Genetica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2060"/>
                </a:solidFill>
              </a:rPr>
              <a:t>Biochimica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2060"/>
                </a:solidFill>
              </a:rPr>
              <a:t>Biologia Molecolare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2060"/>
                </a:solidFill>
              </a:rPr>
              <a:t>Microbiologia Generale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2060"/>
                </a:solidFill>
              </a:rPr>
              <a:t>Fisiologia Vegetale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2060"/>
                </a:solidFill>
              </a:rPr>
              <a:t>Fisiologia Generale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2060"/>
                </a:solidFill>
              </a:rPr>
              <a:t>Anatomia Umana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b="1" dirty="0">
                <a:solidFill>
                  <a:srgbClr val="002060"/>
                </a:solidFill>
              </a:rPr>
              <a:t>Igiene</a:t>
            </a:r>
          </a:p>
        </p:txBody>
      </p:sp>
      <p:sp>
        <p:nvSpPr>
          <p:cNvPr id="12" name="Ovale 11"/>
          <p:cNvSpPr>
            <a:spLocks noChangeAspect="1"/>
          </p:cNvSpPr>
          <p:nvPr/>
        </p:nvSpPr>
        <p:spPr>
          <a:xfrm>
            <a:off x="4299809" y="999213"/>
            <a:ext cx="540000" cy="540000"/>
          </a:xfrm>
          <a:prstGeom prst="ellipse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Anello 12"/>
          <p:cNvSpPr>
            <a:spLocks noChangeAspect="1"/>
          </p:cNvSpPr>
          <p:nvPr/>
        </p:nvSpPr>
        <p:spPr>
          <a:xfrm>
            <a:off x="4339539" y="1025967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2050" name="Picture 2" descr="Risultati immagini per staphylococc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5" r="9434" b="30153"/>
          <a:stretch/>
        </p:blipFill>
        <p:spPr bwMode="auto">
          <a:xfrm>
            <a:off x="251520" y="4364966"/>
            <a:ext cx="3456384" cy="194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auto">
          <a:xfrm>
            <a:off x="183308" y="175263"/>
            <a:ext cx="8784976" cy="23042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3140968"/>
            <a:ext cx="7632972" cy="864096"/>
          </a:xfrm>
          <a:effectLst>
            <a:outerShdw dist="45791" dir="3378596" algn="ctr" rotWithShape="0">
              <a:srgbClr val="C6C6C6">
                <a:alpha val="50000"/>
              </a:srgbClr>
            </a:outerShdw>
          </a:effectLst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br>
              <a:rPr lang="it-IT" sz="2400" b="1" u="sng" dirty="0">
                <a:solidFill>
                  <a:srgbClr val="FF0000"/>
                </a:solidFill>
                <a:latin typeface="Comic Sans MS" pitchFamily="66" charset="0"/>
              </a:rPr>
            </a:br>
            <a:br>
              <a:rPr lang="it-IT" sz="2400" b="1" u="sng" dirty="0">
                <a:solidFill>
                  <a:srgbClr val="FF0000"/>
                </a:solidFill>
                <a:latin typeface="Comic Sans MS" pitchFamily="66" charset="0"/>
              </a:rPr>
            </a:br>
            <a:br>
              <a:rPr lang="it-IT" sz="2400" b="1" u="sng" dirty="0">
                <a:solidFill>
                  <a:srgbClr val="FF0000"/>
                </a:solidFill>
                <a:latin typeface="Comic Sans MS" pitchFamily="66" charset="0"/>
              </a:rPr>
            </a:br>
            <a:br>
              <a:rPr lang="it-IT" sz="2400" b="1" u="sng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000" b="1" dirty="0">
                <a:solidFill>
                  <a:srgbClr val="002060"/>
                </a:solidFill>
                <a:latin typeface="+mn-lt"/>
              </a:rPr>
              <a:t>Un Credito Formativo Universitario (</a:t>
            </a:r>
            <a:r>
              <a:rPr lang="it-IT" sz="2000" b="1" dirty="0">
                <a:solidFill>
                  <a:srgbClr val="FF0000"/>
                </a:solidFill>
                <a:latin typeface="+mn-lt"/>
              </a:rPr>
              <a:t>CFU</a:t>
            </a:r>
            <a:r>
              <a:rPr lang="it-IT" sz="2000" b="1" dirty="0">
                <a:solidFill>
                  <a:srgbClr val="002060"/>
                </a:solidFill>
                <a:latin typeface="+mn-lt"/>
              </a:rPr>
              <a:t>) corrisponde a </a:t>
            </a:r>
            <a:r>
              <a:rPr lang="it-IT" sz="2000" b="1" dirty="0">
                <a:solidFill>
                  <a:srgbClr val="FF0000"/>
                </a:solidFill>
                <a:latin typeface="+mn-lt"/>
              </a:rPr>
              <a:t>25 ore </a:t>
            </a:r>
            <a:r>
              <a:rPr lang="it-IT" sz="2000" b="1" dirty="0">
                <a:solidFill>
                  <a:srgbClr val="002060"/>
                </a:solidFill>
                <a:latin typeface="+mn-lt"/>
              </a:rPr>
              <a:t>di lavoro per studente.</a:t>
            </a:r>
            <a:br>
              <a:rPr lang="it-IT" sz="2000" b="1" dirty="0">
                <a:solidFill>
                  <a:srgbClr val="1217F0"/>
                </a:solidFill>
                <a:latin typeface="+mn-lt"/>
              </a:rPr>
            </a:br>
            <a:endParaRPr lang="it-IT" sz="2000" b="1" dirty="0">
              <a:solidFill>
                <a:srgbClr val="1217F0"/>
              </a:solidFill>
              <a:latin typeface="+mn-lt"/>
            </a:endParaRPr>
          </a:p>
        </p:txBody>
      </p:sp>
      <p:sp>
        <p:nvSpPr>
          <p:cNvPr id="38914" name="Text Box 8"/>
          <p:cNvSpPr txBox="1">
            <a:spLocks noChangeArrowheads="1"/>
          </p:cNvSpPr>
          <p:nvPr/>
        </p:nvSpPr>
        <p:spPr bwMode="auto">
          <a:xfrm>
            <a:off x="177972" y="3897346"/>
            <a:ext cx="7776988" cy="170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355600" indent="-355600"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kumimoji="0" lang="it-IT" b="1" dirty="0">
                <a:solidFill>
                  <a:srgbClr val="FF0000"/>
                </a:solidFill>
                <a:latin typeface="Georgia" panose="02040502050405020303" pitchFamily="18" charset="0"/>
              </a:rPr>
              <a:t>8 ore </a:t>
            </a:r>
            <a:r>
              <a:rPr kumimoji="0" lang="it-IT" b="1" dirty="0">
                <a:solidFill>
                  <a:srgbClr val="002060"/>
                </a:solidFill>
                <a:latin typeface="Georgia" panose="02040502050405020303" pitchFamily="18" charset="0"/>
              </a:rPr>
              <a:t>di </a:t>
            </a:r>
            <a:r>
              <a:rPr kumimoji="0" lang="it-IT" b="1" u="sng" dirty="0">
                <a:solidFill>
                  <a:srgbClr val="002060"/>
                </a:solidFill>
                <a:latin typeface="Georgia" panose="02040502050405020303" pitchFamily="18" charset="0"/>
              </a:rPr>
              <a:t>lezione frontale </a:t>
            </a:r>
            <a:r>
              <a:rPr kumimoji="0" lang="it-IT" b="1" dirty="0">
                <a:solidFill>
                  <a:srgbClr val="002060"/>
                </a:solidFill>
                <a:latin typeface="Georgia" panose="02040502050405020303" pitchFamily="18" charset="0"/>
              </a:rPr>
              <a:t>e </a:t>
            </a:r>
            <a:r>
              <a:rPr kumimoji="0" lang="it-IT" b="1" dirty="0">
                <a:solidFill>
                  <a:srgbClr val="FF0000"/>
                </a:solidFill>
                <a:latin typeface="Georgia" panose="02040502050405020303" pitchFamily="18" charset="0"/>
              </a:rPr>
              <a:t>17 ore </a:t>
            </a:r>
            <a:r>
              <a:rPr kumimoji="0" lang="it-IT" b="1" dirty="0">
                <a:solidFill>
                  <a:srgbClr val="002060"/>
                </a:solidFill>
                <a:latin typeface="Georgia" panose="02040502050405020303" pitchFamily="18" charset="0"/>
              </a:rPr>
              <a:t>di </a:t>
            </a:r>
            <a:r>
              <a:rPr kumimoji="0" lang="it-IT" b="1" u="sng" dirty="0">
                <a:solidFill>
                  <a:srgbClr val="002060"/>
                </a:solidFill>
                <a:latin typeface="Georgia" panose="02040502050405020303" pitchFamily="18" charset="0"/>
              </a:rPr>
              <a:t>studio personale</a:t>
            </a:r>
            <a:r>
              <a:rPr kumimoji="0" lang="it-IT" b="1" dirty="0">
                <a:solidFill>
                  <a:srgbClr val="002060"/>
                </a:solidFill>
                <a:latin typeface="Georgia" panose="02040502050405020303" pitchFamily="18" charset="0"/>
              </a:rPr>
              <a:t>;</a:t>
            </a:r>
          </a:p>
          <a:p>
            <a:pPr marL="355600" indent="-355600"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kumimoji="0" lang="it-IT" b="1" dirty="0">
                <a:solidFill>
                  <a:srgbClr val="FF0000"/>
                </a:solidFill>
                <a:latin typeface="Georgia" panose="02040502050405020303" pitchFamily="18" charset="0"/>
              </a:rPr>
              <a:t>15 ore </a:t>
            </a:r>
            <a:r>
              <a:rPr kumimoji="0" lang="it-IT" b="1" dirty="0">
                <a:solidFill>
                  <a:srgbClr val="002060"/>
                </a:solidFill>
                <a:latin typeface="Georgia" panose="02040502050405020303" pitchFamily="18" charset="0"/>
              </a:rPr>
              <a:t>di </a:t>
            </a:r>
            <a:r>
              <a:rPr kumimoji="0" lang="it-IT" b="1" u="sng" dirty="0">
                <a:solidFill>
                  <a:srgbClr val="002060"/>
                </a:solidFill>
                <a:latin typeface="Georgia" panose="02040502050405020303" pitchFamily="18" charset="0"/>
              </a:rPr>
              <a:t>esercitazioni numeriche </a:t>
            </a:r>
            <a:r>
              <a:rPr kumimoji="0" lang="it-IT" b="1" dirty="0">
                <a:solidFill>
                  <a:srgbClr val="002060"/>
                </a:solidFill>
                <a:latin typeface="Georgia" panose="02040502050405020303" pitchFamily="18" charset="0"/>
              </a:rPr>
              <a:t>e</a:t>
            </a:r>
            <a:r>
              <a:rPr kumimoji="0" lang="it-IT" b="1" dirty="0">
                <a:solidFill>
                  <a:srgbClr val="1217F0"/>
                </a:solidFill>
                <a:latin typeface="Georgia" panose="02040502050405020303" pitchFamily="18" charset="0"/>
              </a:rPr>
              <a:t> </a:t>
            </a:r>
            <a:r>
              <a:rPr kumimoji="0" lang="it-IT" b="1" dirty="0">
                <a:solidFill>
                  <a:srgbClr val="FF0000"/>
                </a:solidFill>
                <a:latin typeface="Georgia" panose="02040502050405020303" pitchFamily="18" charset="0"/>
              </a:rPr>
              <a:t>10</a:t>
            </a:r>
            <a:r>
              <a:rPr kumimoji="0" lang="it-IT" b="1" dirty="0">
                <a:solidFill>
                  <a:srgbClr val="1217F0"/>
                </a:solidFill>
                <a:latin typeface="Georgia" panose="02040502050405020303" pitchFamily="18" charset="0"/>
              </a:rPr>
              <a:t> </a:t>
            </a:r>
            <a:r>
              <a:rPr kumimoji="0" lang="it-IT" b="1" dirty="0">
                <a:solidFill>
                  <a:srgbClr val="002060"/>
                </a:solidFill>
                <a:latin typeface="Georgia" panose="02040502050405020303" pitchFamily="18" charset="0"/>
              </a:rPr>
              <a:t>ore di </a:t>
            </a:r>
            <a:r>
              <a:rPr kumimoji="0" lang="it-IT" b="1" u="sng" dirty="0">
                <a:solidFill>
                  <a:srgbClr val="002060"/>
                </a:solidFill>
                <a:latin typeface="Georgia" panose="02040502050405020303" pitchFamily="18" charset="0"/>
              </a:rPr>
              <a:t>studio personale</a:t>
            </a:r>
          </a:p>
          <a:p>
            <a:pPr marL="355600" indent="-355600"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kumimoji="0" lang="it-IT" b="1" dirty="0">
                <a:solidFill>
                  <a:srgbClr val="FF0000"/>
                </a:solidFill>
                <a:latin typeface="Georgia" panose="02040502050405020303" pitchFamily="18" charset="0"/>
              </a:rPr>
              <a:t>12 ore</a:t>
            </a:r>
            <a:r>
              <a:rPr kumimoji="0" lang="it-IT" b="1" dirty="0">
                <a:solidFill>
                  <a:srgbClr val="1217F0"/>
                </a:solidFill>
                <a:latin typeface="Georgia" panose="02040502050405020303" pitchFamily="18" charset="0"/>
              </a:rPr>
              <a:t> </a:t>
            </a:r>
            <a:r>
              <a:rPr kumimoji="0" lang="it-IT" b="1" dirty="0">
                <a:solidFill>
                  <a:srgbClr val="002060"/>
                </a:solidFill>
                <a:latin typeface="Georgia" panose="02040502050405020303" pitchFamily="18" charset="0"/>
              </a:rPr>
              <a:t>di </a:t>
            </a:r>
            <a:r>
              <a:rPr kumimoji="0" lang="it-IT" b="1" u="sng" dirty="0">
                <a:solidFill>
                  <a:srgbClr val="002060"/>
                </a:solidFill>
                <a:latin typeface="Georgia" panose="02040502050405020303" pitchFamily="18" charset="0"/>
              </a:rPr>
              <a:t>laboratorio</a:t>
            </a:r>
            <a:r>
              <a:rPr kumimoji="0" lang="it-IT" b="1" dirty="0">
                <a:solidFill>
                  <a:srgbClr val="002060"/>
                </a:solidFill>
                <a:latin typeface="Georgia" panose="02040502050405020303" pitchFamily="18" charset="0"/>
              </a:rPr>
              <a:t> e </a:t>
            </a:r>
            <a:r>
              <a:rPr kumimoji="0" lang="it-IT" b="1" dirty="0">
                <a:solidFill>
                  <a:srgbClr val="FF0000"/>
                </a:solidFill>
                <a:latin typeface="Georgia" panose="02040502050405020303" pitchFamily="18" charset="0"/>
              </a:rPr>
              <a:t>13 ore </a:t>
            </a:r>
            <a:r>
              <a:rPr kumimoji="0" lang="it-IT" b="1" dirty="0">
                <a:solidFill>
                  <a:srgbClr val="002060"/>
                </a:solidFill>
                <a:latin typeface="Georgia" panose="02040502050405020303" pitchFamily="18" charset="0"/>
              </a:rPr>
              <a:t>di </a:t>
            </a:r>
            <a:r>
              <a:rPr kumimoji="0" lang="it-IT" b="1" u="sng" dirty="0">
                <a:solidFill>
                  <a:srgbClr val="002060"/>
                </a:solidFill>
                <a:latin typeface="Georgia" panose="02040502050405020303" pitchFamily="18" charset="0"/>
              </a:rPr>
              <a:t>studio personale</a:t>
            </a:r>
            <a:r>
              <a:rPr kumimoji="0" lang="it-IT" b="1" dirty="0">
                <a:solidFill>
                  <a:srgbClr val="002060"/>
                </a:solidFill>
                <a:latin typeface="Georgia" panose="02040502050405020303" pitchFamily="18" charset="0"/>
              </a:rPr>
              <a:t>;</a:t>
            </a:r>
          </a:p>
          <a:p>
            <a:pPr marL="355600" indent="-355600"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kumimoji="0" lang="it-IT" b="1" dirty="0">
                <a:solidFill>
                  <a:srgbClr val="FF0000"/>
                </a:solidFill>
                <a:latin typeface="Georgia" panose="02040502050405020303" pitchFamily="18" charset="0"/>
              </a:rPr>
              <a:t>25 ore</a:t>
            </a:r>
            <a:r>
              <a:rPr kumimoji="0" lang="it-IT" b="1" dirty="0">
                <a:solidFill>
                  <a:srgbClr val="1217F0"/>
                </a:solidFill>
                <a:latin typeface="Georgia" panose="02040502050405020303" pitchFamily="18" charset="0"/>
              </a:rPr>
              <a:t> </a:t>
            </a:r>
            <a:r>
              <a:rPr kumimoji="0" lang="it-IT" b="1" dirty="0">
                <a:solidFill>
                  <a:srgbClr val="002060"/>
                </a:solidFill>
                <a:latin typeface="Georgia" panose="02040502050405020303" pitchFamily="18" charset="0"/>
              </a:rPr>
              <a:t>di </a:t>
            </a:r>
            <a:r>
              <a:rPr kumimoji="0" lang="it-IT" b="1" u="sng" dirty="0">
                <a:solidFill>
                  <a:srgbClr val="002060"/>
                </a:solidFill>
                <a:latin typeface="Georgia" panose="02040502050405020303" pitchFamily="18" charset="0"/>
              </a:rPr>
              <a:t>preparazione della prova finale</a:t>
            </a:r>
            <a:r>
              <a:rPr kumimoji="0" lang="it-IT" b="1" dirty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414282" y="314443"/>
            <a:ext cx="8548668" cy="21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kumimoji="0" lang="it-IT" sz="2200" b="1" u="sng" dirty="0">
                <a:solidFill>
                  <a:schemeClr val="bg1"/>
                </a:solidFill>
              </a:rPr>
              <a:t>LA FREQUENZA </a:t>
            </a:r>
            <a:r>
              <a:rPr kumimoji="0" lang="it-IT" sz="2200" b="1" u="sng" cap="all" dirty="0">
                <a:solidFill>
                  <a:schemeClr val="bg1"/>
                </a:solidFill>
              </a:rPr>
              <a:t>è </a:t>
            </a:r>
            <a:r>
              <a:rPr kumimoji="0" lang="it-IT" sz="2200" b="1" u="sng" dirty="0">
                <a:solidFill>
                  <a:schemeClr val="bg1"/>
                </a:solidFill>
              </a:rPr>
              <a:t>OBBLIGATORIA</a:t>
            </a:r>
            <a:r>
              <a:rPr kumimoji="0" lang="it-IT" sz="2200" b="1" dirty="0">
                <a:solidFill>
                  <a:schemeClr val="bg1"/>
                </a:solidFill>
              </a:rPr>
              <a:t>.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kumimoji="0" lang="it-IT" sz="2200" dirty="0">
                <a:solidFill>
                  <a:schemeClr val="bg1"/>
                </a:solidFill>
              </a:rPr>
              <a:t>I nostri studenti sono impegnati a tempo pieno negli studi.</a:t>
            </a:r>
          </a:p>
          <a:p>
            <a:r>
              <a:rPr kumimoji="0" lang="it-IT" sz="2200" dirty="0">
                <a:solidFill>
                  <a:schemeClr val="bg1"/>
                </a:solidFill>
              </a:rPr>
              <a:t>La quantità media di lavoro di apprendimento svolto in un anno è convenzionalmente fissata in </a:t>
            </a:r>
            <a:r>
              <a:rPr kumimoji="0" lang="it-IT" sz="2200" b="1" dirty="0">
                <a:solidFill>
                  <a:srgbClr val="FFFF00"/>
                </a:solidFill>
              </a:rPr>
              <a:t>60 crediti</a:t>
            </a:r>
            <a:r>
              <a:rPr kumimoji="0" lang="it-IT" sz="2200" dirty="0">
                <a:solidFill>
                  <a:srgbClr val="FFFF00"/>
                </a:solidFill>
              </a:rPr>
              <a:t>.</a:t>
            </a:r>
            <a:endParaRPr kumimoji="0" lang="it-IT" sz="1600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it-IT" sz="2200" dirty="0">
                <a:solidFill>
                  <a:schemeClr val="bg1"/>
                </a:solidFill>
              </a:rPr>
              <a:t>La laurea si consegue dopo aver acquisito </a:t>
            </a:r>
            <a:r>
              <a:rPr lang="it-IT" sz="2200" b="1" dirty="0">
                <a:solidFill>
                  <a:srgbClr val="FFFF00"/>
                </a:solidFill>
              </a:rPr>
              <a:t>180 CFU</a:t>
            </a:r>
            <a:r>
              <a:rPr kumimoji="0" lang="it-IT" sz="2200" dirty="0">
                <a:solidFill>
                  <a:srgbClr val="FFFF00"/>
                </a:solidFill>
              </a:rPr>
              <a:t>.</a:t>
            </a:r>
            <a:r>
              <a:rPr kumimoji="0" lang="it-IT" sz="2200" dirty="0">
                <a:solidFill>
                  <a:srgbClr val="1217F0"/>
                </a:solidFill>
              </a:rPr>
              <a:t> </a:t>
            </a:r>
          </a:p>
        </p:txBody>
      </p:sp>
      <p:sp>
        <p:nvSpPr>
          <p:cNvPr id="5" name="Ovale 4"/>
          <p:cNvSpPr>
            <a:spLocks noChangeAspect="1"/>
          </p:cNvSpPr>
          <p:nvPr/>
        </p:nvSpPr>
        <p:spPr>
          <a:xfrm>
            <a:off x="4299809" y="2168920"/>
            <a:ext cx="540000" cy="540000"/>
          </a:xfrm>
          <a:prstGeom prst="ellipse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Anello 5"/>
          <p:cNvSpPr>
            <a:spLocks noChangeAspect="1"/>
          </p:cNvSpPr>
          <p:nvPr/>
        </p:nvSpPr>
        <p:spPr>
          <a:xfrm>
            <a:off x="4339539" y="2195674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79512" y="2668850"/>
            <a:ext cx="30796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sz="2000" b="1" u="sng" dirty="0">
                <a:solidFill>
                  <a:srgbClr val="FF0000"/>
                </a:solidFill>
              </a:rPr>
              <a:t>CREDITI FORMATIVI</a:t>
            </a:r>
          </a:p>
        </p:txBody>
      </p:sp>
      <p:pic>
        <p:nvPicPr>
          <p:cNvPr id="3074" name="Picture 2" descr="Risultati immagini per western blot fluorescen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8" t="-361" r="47860" b="361"/>
          <a:stretch/>
        </p:blipFill>
        <p:spPr bwMode="auto">
          <a:xfrm>
            <a:off x="7895970" y="2479520"/>
            <a:ext cx="1067102" cy="392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389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8A9732DE-BE74-404C-A3BD-6E92D9BDBB4C}"/>
              </a:ext>
            </a:extLst>
          </p:cNvPr>
          <p:cNvSpPr/>
          <p:nvPr/>
        </p:nvSpPr>
        <p:spPr bwMode="auto">
          <a:xfrm>
            <a:off x="183308" y="175263"/>
            <a:ext cx="8784976" cy="23042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7767" name="Text Box 7"/>
          <p:cNvSpPr txBox="1">
            <a:spLocks noChangeArrowheads="1"/>
          </p:cNvSpPr>
          <p:nvPr/>
        </p:nvSpPr>
        <p:spPr bwMode="auto">
          <a:xfrm>
            <a:off x="1331640" y="1226840"/>
            <a:ext cx="5688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FF3300"/>
            </a:outerShdw>
          </a:effectLst>
        </p:spPr>
        <p:txBody>
          <a:bodyPr>
            <a:spAutoFit/>
          </a:bodyPr>
          <a:lstStyle/>
          <a:p>
            <a:pPr lvl="2"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kumimoji="0" lang="it-IT" alt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PROVA FINALE</a:t>
            </a:r>
            <a:endParaRPr kumimoji="0" lang="it-IT" altLang="it-IT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</a:endParaRPr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-108520" y="3122308"/>
            <a:ext cx="6300192" cy="276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>
              <a:lnSpc>
                <a:spcPts val="3500"/>
              </a:lnSpc>
              <a:spcBef>
                <a:spcPct val="0"/>
              </a:spcBef>
              <a:buClrTx/>
              <a:buFontTx/>
              <a:buNone/>
            </a:pPr>
            <a:r>
              <a:rPr kumimoji="0" lang="it-IT" sz="2400" b="1" dirty="0">
                <a:solidFill>
                  <a:srgbClr val="002060"/>
                </a:solidFill>
                <a:latin typeface="+mj-lt"/>
              </a:rPr>
              <a:t>Consisterà nella presentazione da parte del laureando di un elaborato, preparato sotto la guida di un docente relatore, relativo a una disciplina del corso di laurea.</a:t>
            </a:r>
          </a:p>
          <a:p>
            <a:pPr algn="ctr">
              <a:lnSpc>
                <a:spcPts val="3500"/>
              </a:lnSpc>
              <a:spcBef>
                <a:spcPct val="0"/>
              </a:spcBef>
              <a:buClrTx/>
              <a:buFontTx/>
              <a:buNone/>
            </a:pPr>
            <a:endParaRPr kumimoji="0" lang="it-IT" sz="2800" dirty="0">
              <a:solidFill>
                <a:srgbClr val="1217F0"/>
              </a:solidFill>
              <a:latin typeface="Comic Sans MS" pitchFamily="66" charset="0"/>
            </a:endParaRPr>
          </a:p>
        </p:txBody>
      </p:sp>
      <p:sp>
        <p:nvSpPr>
          <p:cNvPr id="10" name="Ovale 9"/>
          <p:cNvSpPr>
            <a:spLocks noChangeAspect="1"/>
          </p:cNvSpPr>
          <p:nvPr/>
        </p:nvSpPr>
        <p:spPr>
          <a:xfrm>
            <a:off x="4299809" y="2168920"/>
            <a:ext cx="540000" cy="540000"/>
          </a:xfrm>
          <a:prstGeom prst="ellipse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Anello 10"/>
          <p:cNvSpPr>
            <a:spLocks noChangeAspect="1"/>
          </p:cNvSpPr>
          <p:nvPr/>
        </p:nvSpPr>
        <p:spPr>
          <a:xfrm>
            <a:off x="4339539" y="2195674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1403350" y="404813"/>
            <a:ext cx="6481763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200" b="1" i="1" dirty="0">
                <a:solidFill>
                  <a:schemeClr val="bg1"/>
                </a:solidFill>
                <a:latin typeface="+mj-lt"/>
              </a:rPr>
              <a:t>Come si ottiene il titolo?</a:t>
            </a:r>
          </a:p>
        </p:txBody>
      </p:sp>
      <p:pic>
        <p:nvPicPr>
          <p:cNvPr id="12" name="Picture 6" descr="uovo5 4x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t="17660" b="9044"/>
          <a:stretch/>
        </p:blipFill>
        <p:spPr bwMode="auto">
          <a:xfrm rot="5400000">
            <a:off x="5791454" y="3217660"/>
            <a:ext cx="3909054" cy="245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2484438" y="3644900"/>
            <a:ext cx="576103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l">
              <a:lnSpc>
                <a:spcPct val="80000"/>
              </a:lnSpc>
              <a:spcBef>
                <a:spcPct val="0"/>
              </a:spcBef>
            </a:pPr>
            <a:endParaRPr lang="it-IT" b="1">
              <a:solidFill>
                <a:srgbClr val="1217F0"/>
              </a:solidFill>
            </a:endParaRPr>
          </a:p>
        </p:txBody>
      </p:sp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1258888" y="4868863"/>
            <a:ext cx="774065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it-IT" b="1"/>
              <a:t>	</a:t>
            </a: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 rot="16200000">
            <a:off x="-2180529" y="3628802"/>
            <a:ext cx="540067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OBIETTIVI  FORMATIVI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827584" y="1599696"/>
            <a:ext cx="7992888" cy="470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marL="354013" indent="-354013">
              <a:spcBef>
                <a:spcPts val="600"/>
              </a:spcBef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it-IT" b="1" dirty="0">
                <a:solidFill>
                  <a:srgbClr val="002060"/>
                </a:solidFill>
                <a:latin typeface="+mj-lt"/>
              </a:rPr>
              <a:t>possedere un'adeguata conoscenza di base dei diversi settori delle scienze biologiche;</a:t>
            </a:r>
          </a:p>
          <a:p>
            <a:pPr marL="354013" indent="-354013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it-IT" b="1" dirty="0">
                <a:solidFill>
                  <a:srgbClr val="FF0000"/>
                </a:solidFill>
                <a:latin typeface="+mj-lt"/>
              </a:rPr>
              <a:t>acquisire conoscenze metodologiche e tecnologiche multidisciplinari per l'indagine biologica;</a:t>
            </a:r>
          </a:p>
          <a:p>
            <a:pPr marL="354013" indent="-354013">
              <a:spcBef>
                <a:spcPts val="600"/>
              </a:spcBef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it-IT" b="1" dirty="0">
                <a:solidFill>
                  <a:srgbClr val="002060"/>
                </a:solidFill>
                <a:latin typeface="+mj-lt"/>
              </a:rPr>
              <a:t>possedere solide competenze e abilità operative e applicative in ambito biologico (analisi biologiche e strumentali finalizzate ad attività di ricerca o di monitoraggio e di controllo)</a:t>
            </a:r>
          </a:p>
          <a:p>
            <a:pPr marL="354013" indent="-354013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it-IT" b="1" dirty="0">
                <a:solidFill>
                  <a:srgbClr val="FF0000"/>
                </a:solidFill>
                <a:latin typeface="+mj-lt"/>
              </a:rPr>
              <a:t>essere in grado di utilizzare efficacemente, in forma scritta e orale, almeno una lingua dell'Unione Europea, oltre l'italiano;</a:t>
            </a:r>
          </a:p>
          <a:p>
            <a:pPr marL="354013" indent="-354013">
              <a:spcBef>
                <a:spcPts val="600"/>
              </a:spcBef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it-IT" b="1" dirty="0">
                <a:solidFill>
                  <a:srgbClr val="002060"/>
                </a:solidFill>
                <a:latin typeface="+mj-lt"/>
              </a:rPr>
              <a:t>essere in possesso di adeguate competenze e strumenti per la comunicazione e la gestione dell'informazione;</a:t>
            </a:r>
          </a:p>
          <a:p>
            <a:pPr marL="354013" indent="-354013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it-IT" b="1" dirty="0">
                <a:solidFill>
                  <a:srgbClr val="FF0000"/>
                </a:solidFill>
                <a:latin typeface="+mj-lt"/>
              </a:rPr>
              <a:t>essere capaci di lavorare in gruppo, di operare con definiti gradi di autonomia;</a:t>
            </a:r>
          </a:p>
          <a:p>
            <a:pPr marL="354013" indent="-354013">
              <a:spcBef>
                <a:spcPts val="600"/>
              </a:spcBef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it-IT" b="1" dirty="0">
                <a:solidFill>
                  <a:srgbClr val="002060"/>
                </a:solidFill>
                <a:latin typeface="+mj-lt"/>
              </a:rPr>
              <a:t>possedere gli strumenti conoscitivi di base per l'aggiornamento continuo delle proprie conoscenze. </a:t>
            </a:r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24582" name="Rettangolo 5"/>
          <p:cNvSpPr>
            <a:spLocks noChangeArrowheads="1"/>
          </p:cNvSpPr>
          <p:nvPr/>
        </p:nvSpPr>
        <p:spPr bwMode="auto">
          <a:xfrm>
            <a:off x="179512" y="188640"/>
            <a:ext cx="8820026" cy="810478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it-IT" sz="2400" b="1" dirty="0">
                <a:solidFill>
                  <a:schemeClr val="bg1"/>
                </a:solidFill>
                <a:latin typeface="+mj-lt"/>
              </a:rPr>
              <a:t>Alla fine del percorso di studio i laureati in </a:t>
            </a:r>
          </a:p>
          <a:p>
            <a:pPr algn="ctr">
              <a:lnSpc>
                <a:spcPts val="2800"/>
              </a:lnSpc>
            </a:pPr>
            <a:r>
              <a:rPr lang="it-IT" sz="2400" b="1" dirty="0">
                <a:solidFill>
                  <a:srgbClr val="FFFF00"/>
                </a:solidFill>
                <a:latin typeface="+mj-lt"/>
              </a:rPr>
              <a:t>Scienze Biologiche </a:t>
            </a:r>
            <a:r>
              <a:rPr lang="it-IT" sz="2400" b="1" dirty="0">
                <a:solidFill>
                  <a:schemeClr val="bg1"/>
                </a:solidFill>
                <a:latin typeface="+mj-lt"/>
              </a:rPr>
              <a:t>devono:</a:t>
            </a:r>
            <a:endParaRPr lang="it-IT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9512" y="909239"/>
            <a:ext cx="8820026" cy="431529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endParaRPr kumimoji="0" lang="it-IT" sz="2200" dirty="0">
              <a:solidFill>
                <a:srgbClr val="1217F0"/>
              </a:solidFill>
            </a:endParaRPr>
          </a:p>
        </p:txBody>
      </p:sp>
      <p:sp>
        <p:nvSpPr>
          <p:cNvPr id="8" name="Ovale 7"/>
          <p:cNvSpPr>
            <a:spLocks noChangeAspect="1"/>
          </p:cNvSpPr>
          <p:nvPr/>
        </p:nvSpPr>
        <p:spPr>
          <a:xfrm>
            <a:off x="4299809" y="1052736"/>
            <a:ext cx="540000" cy="540000"/>
          </a:xfrm>
          <a:prstGeom prst="ellipse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Anello 8"/>
          <p:cNvSpPr>
            <a:spLocks noChangeAspect="1"/>
          </p:cNvSpPr>
          <p:nvPr/>
        </p:nvSpPr>
        <p:spPr>
          <a:xfrm>
            <a:off x="4339539" y="1079490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8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8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9796" y="110327"/>
            <a:ext cx="8820026" cy="798912"/>
          </a:xfrm>
          <a:solidFill>
            <a:srgbClr val="376092"/>
          </a:solidFill>
          <a:ln>
            <a:noFill/>
          </a:ln>
          <a:effectLst>
            <a:outerShdw dist="45791" dir="3378596" algn="ctr" rotWithShape="0">
              <a:srgbClr val="C6C6C6">
                <a:alpha val="50000"/>
              </a:srgbClr>
            </a:outerShdw>
          </a:effectLst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400" b="1" dirty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LAUREE MAGISTRALI DELLA CLASSE LM-6 </a:t>
            </a:r>
            <a:r>
              <a:rPr lang="it-IT" altLang="en-US" sz="2400" b="1" dirty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“</a:t>
            </a:r>
            <a:r>
              <a:rPr lang="it-IT" sz="2400" b="1" dirty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BIOLOGIA</a:t>
            </a:r>
            <a:r>
              <a:rPr lang="it-IT" altLang="en-US" sz="2400" b="1" dirty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”</a:t>
            </a:r>
            <a:endParaRPr lang="it-IT" sz="2400" b="1" dirty="0">
              <a:solidFill>
                <a:schemeClr val="bg1"/>
              </a:solidFill>
              <a:latin typeface="+mn-lt"/>
              <a:ea typeface="ＭＳ Ｐゴシック" pitchFamily="34" charset="-128"/>
            </a:endParaRP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560458" y="5905681"/>
            <a:ext cx="75581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C6C6C6">
                <a:alpha val="50000"/>
              </a:srgbClr>
            </a:outerShdw>
          </a:effectLst>
        </p:spPr>
        <p:txBody>
          <a:bodyPr lIns="92075" tIns="46038" rIns="92075" bIns="46038"/>
          <a:lstStyle/>
          <a:p>
            <a:pPr>
              <a:defRPr/>
            </a:pPr>
            <a:r>
              <a:rPr kumimoji="0" lang="it-IT" sz="2200" b="1" dirty="0">
                <a:solidFill>
                  <a:srgbClr val="002060"/>
                </a:solidFill>
                <a:latin typeface="+mj-lt"/>
                <a:ea typeface="+mn-ea"/>
              </a:rPr>
              <a:t>La laurea si consegue dopo aver acquisito 120 CFU. </a:t>
            </a:r>
          </a:p>
        </p:txBody>
      </p:sp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323528" y="1858739"/>
            <a:ext cx="8820472" cy="305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l">
              <a:lnSpc>
                <a:spcPct val="80000"/>
              </a:lnSpc>
              <a:spcBef>
                <a:spcPct val="0"/>
              </a:spcBef>
              <a:buClr>
                <a:srgbClr val="00B050"/>
              </a:buClr>
              <a:buFont typeface="Wingdings" pitchFamily="2" charset="2"/>
              <a:buChar char="Ø"/>
              <a:defRPr/>
            </a:pPr>
            <a:r>
              <a:rPr lang="it-IT" sz="2400" b="1" dirty="0">
                <a:solidFill>
                  <a:srgbClr val="009900"/>
                </a:solidFill>
                <a:latin typeface="+mj-lt"/>
              </a:rPr>
              <a:t> BIOLOGIA AMBIENTALE</a:t>
            </a:r>
          </a:p>
          <a:p>
            <a:pPr algn="l">
              <a:lnSpc>
                <a:spcPct val="80000"/>
              </a:lnSpc>
              <a:spcBef>
                <a:spcPct val="0"/>
              </a:spcBef>
              <a:defRPr/>
            </a:pPr>
            <a:endParaRPr lang="it-IT" sz="2000" b="1" dirty="0">
              <a:solidFill>
                <a:srgbClr val="009900"/>
              </a:solidFill>
              <a:latin typeface="+mj-lt"/>
            </a:endParaRPr>
          </a:p>
          <a:p>
            <a:pPr algn="l">
              <a:lnSpc>
                <a:spcPct val="80000"/>
              </a:lnSpc>
              <a:spcBef>
                <a:spcPct val="0"/>
              </a:spcBef>
              <a:defRPr/>
            </a:pPr>
            <a:endParaRPr lang="it-IT" sz="2000" b="1" dirty="0">
              <a:solidFill>
                <a:srgbClr val="1217F0"/>
              </a:solidFill>
              <a:latin typeface="+mj-lt"/>
            </a:endParaRPr>
          </a:p>
          <a:p>
            <a:pPr algn="l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it-IT" sz="2400" b="1" dirty="0">
                <a:solidFill>
                  <a:srgbClr val="FF0000"/>
                </a:solidFill>
                <a:latin typeface="+mj-lt"/>
              </a:rPr>
              <a:t> BIOLOGIA CELLULARE E MOLECOLARE</a:t>
            </a:r>
          </a:p>
          <a:p>
            <a:pPr algn="l">
              <a:lnSpc>
                <a:spcPct val="80000"/>
              </a:lnSpc>
              <a:spcBef>
                <a:spcPct val="0"/>
              </a:spcBef>
              <a:defRPr/>
            </a:pPr>
            <a:endParaRPr lang="it-IT" sz="800" b="1" i="1" dirty="0">
              <a:solidFill>
                <a:srgbClr val="1217F0"/>
              </a:solidFill>
              <a:latin typeface="+mj-lt"/>
            </a:endParaRPr>
          </a:p>
          <a:p>
            <a:pPr algn="l">
              <a:lnSpc>
                <a:spcPct val="80000"/>
              </a:lnSpc>
              <a:spcBef>
                <a:spcPct val="0"/>
              </a:spcBef>
              <a:defRPr/>
            </a:pPr>
            <a:endParaRPr lang="it-IT" sz="2000" b="1" i="1" dirty="0">
              <a:solidFill>
                <a:srgbClr val="1217F0"/>
              </a:solidFill>
              <a:latin typeface="+mj-lt"/>
            </a:endParaRPr>
          </a:p>
          <a:p>
            <a:pPr algn="l">
              <a:lnSpc>
                <a:spcPct val="80000"/>
              </a:lnSpc>
              <a:spcBef>
                <a:spcPct val="0"/>
              </a:spcBef>
              <a:defRPr/>
            </a:pPr>
            <a:r>
              <a:rPr lang="it-IT" sz="2000" b="1" i="1" dirty="0">
                <a:solidFill>
                  <a:srgbClr val="1217F0"/>
                </a:solidFill>
                <a:latin typeface="+mj-lt"/>
              </a:rPr>
              <a:t>	</a:t>
            </a:r>
            <a:endParaRPr lang="it-IT" sz="2000" b="1" dirty="0">
              <a:solidFill>
                <a:srgbClr val="1217F0"/>
              </a:solidFill>
              <a:latin typeface="+mj-lt"/>
            </a:endParaRPr>
          </a:p>
          <a:p>
            <a:pPr algn="l">
              <a:lnSpc>
                <a:spcPct val="80000"/>
              </a:lnSpc>
              <a:spcBef>
                <a:spcPct val="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it-IT" sz="2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SCIENZE BIOSANITARIE</a:t>
            </a:r>
          </a:p>
          <a:p>
            <a:pPr algn="l">
              <a:lnSpc>
                <a:spcPct val="80000"/>
              </a:lnSpc>
              <a:spcBef>
                <a:spcPct val="0"/>
              </a:spcBef>
              <a:defRPr/>
            </a:pPr>
            <a:endParaRPr lang="it-IT" sz="1000" b="1" dirty="0">
              <a:solidFill>
                <a:srgbClr val="C00000"/>
              </a:solidFill>
              <a:latin typeface="+mj-lt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tabLst>
                <a:tab pos="1165225" algn="l"/>
                <a:tab pos="2597150" algn="l"/>
              </a:tabLst>
              <a:defRPr/>
            </a:pPr>
            <a:r>
              <a:rPr lang="it-IT" sz="2000" b="1" i="1" dirty="0">
                <a:solidFill>
                  <a:srgbClr val="C00000"/>
                </a:solidFill>
                <a:latin typeface="+mj-lt"/>
              </a:rPr>
              <a:t>	</a:t>
            </a:r>
            <a:r>
              <a:rPr lang="it-IT" sz="2000" b="1" i="1" dirty="0">
                <a:solidFill>
                  <a:srgbClr val="002060"/>
                </a:solidFill>
                <a:latin typeface="+mj-lt"/>
              </a:rPr>
              <a:t>Curricula: - </a:t>
            </a:r>
            <a:r>
              <a:rPr lang="it-IT" sz="2000" b="1" i="1" u="sng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Diagnostico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							</a:t>
            </a:r>
            <a:r>
              <a:rPr lang="it-IT" sz="2000" b="1" dirty="0">
                <a:solidFill>
                  <a:srgbClr val="002060"/>
                </a:solidFill>
                <a:latin typeface="+mj-lt"/>
              </a:rPr>
              <a:t>-</a:t>
            </a:r>
            <a:r>
              <a:rPr lang="it-IT" sz="2000" b="1" dirty="0">
                <a:solidFill>
                  <a:srgbClr val="1217F0"/>
                </a:solidFill>
                <a:latin typeface="+mj-lt"/>
              </a:rPr>
              <a:t> </a:t>
            </a:r>
            <a:r>
              <a:rPr lang="it-IT" sz="2000" b="1" i="1" u="sng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Nutrizionistico</a:t>
            </a:r>
            <a:endParaRPr lang="it-IT" sz="2000" b="1" i="1" u="sng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53634" y="909239"/>
            <a:ext cx="8827200" cy="431529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endParaRPr kumimoji="0" lang="it-IT" sz="2200" dirty="0">
              <a:solidFill>
                <a:srgbClr val="1217F0"/>
              </a:solidFill>
            </a:endParaRPr>
          </a:p>
        </p:txBody>
      </p:sp>
      <p:sp>
        <p:nvSpPr>
          <p:cNvPr id="7" name="Ovale 6"/>
          <p:cNvSpPr>
            <a:spLocks noChangeAspect="1"/>
          </p:cNvSpPr>
          <p:nvPr/>
        </p:nvSpPr>
        <p:spPr>
          <a:xfrm>
            <a:off x="4299809" y="1052736"/>
            <a:ext cx="540000" cy="540000"/>
          </a:xfrm>
          <a:prstGeom prst="ellipse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Anello 7"/>
          <p:cNvSpPr>
            <a:spLocks noChangeAspect="1"/>
          </p:cNvSpPr>
          <p:nvPr/>
        </p:nvSpPr>
        <p:spPr>
          <a:xfrm>
            <a:off x="4339539" y="1079490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4098" name="Picture 2" descr="Risultati immagini per petri dis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8" r="19796" b="7087"/>
          <a:stretch/>
        </p:blipFill>
        <p:spPr bwMode="auto">
          <a:xfrm>
            <a:off x="5298659" y="3114740"/>
            <a:ext cx="3681163" cy="274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>
            <a:extLst>
              <a:ext uri="{FF2B5EF4-FFF2-40B4-BE49-F238E27FC236}">
                <a16:creationId xmlns:a16="http://schemas.microsoft.com/office/drawing/2014/main" id="{1F9B1199-0E9A-4402-B54E-1C269A7D6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34" y="171388"/>
            <a:ext cx="8827200" cy="1091005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000" b="1" dirty="0">
                <a:solidFill>
                  <a:schemeClr val="bg1"/>
                </a:solidFill>
                <a:ea typeface="ＭＳ Ｐゴシック" pitchFamily="34" charset="-128"/>
              </a:rPr>
              <a:t>Che cosa potrà fare un biologo?</a:t>
            </a:r>
            <a:endParaRPr lang="it-IT" sz="3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Ovale 14"/>
          <p:cNvSpPr>
            <a:spLocks noChangeAspect="1"/>
          </p:cNvSpPr>
          <p:nvPr/>
        </p:nvSpPr>
        <p:spPr>
          <a:xfrm>
            <a:off x="4299809" y="1052736"/>
            <a:ext cx="540000" cy="540000"/>
          </a:xfrm>
          <a:prstGeom prst="ellipse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143594" y="1677373"/>
            <a:ext cx="625652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Gestione faunistica e botanica degli ecosistemi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159796" y="110327"/>
            <a:ext cx="8820026" cy="798912"/>
          </a:xfrm>
          <a:solidFill>
            <a:srgbClr val="376092"/>
          </a:solidFill>
          <a:ln>
            <a:noFill/>
          </a:ln>
          <a:effectLst>
            <a:outerShdw dist="45791" dir="3378596" algn="ctr" rotWithShape="0">
              <a:srgbClr val="C6C6C6">
                <a:alpha val="50000"/>
              </a:srgbClr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000" b="1" dirty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Che cosa potrà fare un biologo?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53634" y="909239"/>
            <a:ext cx="8827200" cy="431529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endParaRPr kumimoji="0" lang="it-IT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Anello 15"/>
          <p:cNvSpPr>
            <a:spLocks noChangeAspect="1"/>
          </p:cNvSpPr>
          <p:nvPr/>
        </p:nvSpPr>
        <p:spPr>
          <a:xfrm>
            <a:off x="4339539" y="1079490"/>
            <a:ext cx="468000" cy="468000"/>
          </a:xfrm>
          <a:prstGeom prst="donut">
            <a:avLst>
              <a:gd name="adj" fmla="val 9217"/>
            </a:avLst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CasellaDiTesto 7">
            <a:extLst>
              <a:ext uri="{FF2B5EF4-FFF2-40B4-BE49-F238E27FC236}">
                <a16:creationId xmlns:a16="http://schemas.microsoft.com/office/drawing/2014/main" id="{D430E011-4511-4026-8CFF-11344391B89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43594" y="2994170"/>
            <a:ext cx="52112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6600"/>
                </a:solidFill>
                <a:latin typeface="+mj-lt"/>
              </a:rPr>
              <a:t>Processi di pianificazione territoriale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520637F-863D-4AD5-9E09-2FD80A737090}"/>
              </a:ext>
            </a:extLst>
          </p:cNvPr>
          <p:cNvSpPr/>
          <p:nvPr/>
        </p:nvSpPr>
        <p:spPr>
          <a:xfrm>
            <a:off x="143594" y="5258016"/>
            <a:ext cx="4709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dirty="0">
                <a:solidFill>
                  <a:srgbClr val="002060"/>
                </a:solidFill>
              </a:rPr>
              <a:t>Analisi Fisiologiche e Biochimiche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FE4C85E6-96C4-4ACA-9DA1-77A11E4AF05B}"/>
              </a:ext>
            </a:extLst>
          </p:cNvPr>
          <p:cNvSpPr/>
          <p:nvPr/>
        </p:nvSpPr>
        <p:spPr>
          <a:xfrm>
            <a:off x="143594" y="3646194"/>
            <a:ext cx="48526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dirty="0">
                <a:solidFill>
                  <a:srgbClr val="002060"/>
                </a:solidFill>
              </a:rPr>
              <a:t>Analisi Genetiche e Cito-istologiche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6FEFAA9-3C1F-40DF-84CE-98CF6EAC5B15}"/>
              </a:ext>
            </a:extLst>
          </p:cNvPr>
          <p:cNvSpPr/>
          <p:nvPr/>
        </p:nvSpPr>
        <p:spPr>
          <a:xfrm>
            <a:off x="165366" y="4298218"/>
            <a:ext cx="47548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6600"/>
                </a:solidFill>
              </a:rPr>
              <a:t>Analisi e ricerche in campo Biomolecolare e </a:t>
            </a:r>
            <a:r>
              <a:rPr lang="it-IT" sz="2000" b="1" dirty="0" err="1">
                <a:solidFill>
                  <a:srgbClr val="006600"/>
                </a:solidFill>
              </a:rPr>
              <a:t>Biosanitario</a:t>
            </a:r>
            <a:endParaRPr lang="it-IT" sz="2000" b="1" dirty="0">
              <a:solidFill>
                <a:srgbClr val="006600"/>
              </a:solidFill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F9D7464-3FC3-4875-992F-81949F1FDB23}"/>
              </a:ext>
            </a:extLst>
          </p:cNvPr>
          <p:cNvGrpSpPr/>
          <p:nvPr/>
        </p:nvGrpSpPr>
        <p:grpSpPr>
          <a:xfrm>
            <a:off x="4921050" y="1146055"/>
            <a:ext cx="4340257" cy="5254355"/>
            <a:chOff x="4921050" y="1146055"/>
            <a:chExt cx="4340257" cy="5254355"/>
          </a:xfrm>
        </p:grpSpPr>
        <p:pic>
          <p:nvPicPr>
            <p:cNvPr id="19" name="Picture 24" descr="http://www.biotecnologiepertutti.it/wp-content/uploads/2009/02/elettrof-bidimens.jpg">
              <a:extLst>
                <a:ext uri="{FF2B5EF4-FFF2-40B4-BE49-F238E27FC236}">
                  <a16:creationId xmlns:a16="http://schemas.microsoft.com/office/drawing/2014/main" id="{A805EB3E-FA11-49F6-8C7A-0490FDEDE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75478" y="3782854"/>
              <a:ext cx="1728192" cy="1780866"/>
            </a:xfrm>
            <a:prstGeom prst="rect">
              <a:avLst/>
            </a:prstGeom>
            <a:noFill/>
          </p:spPr>
        </p:pic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91B33525-F695-42A3-A729-0B3B9A8802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8" b="14625"/>
            <a:stretch/>
          </p:blipFill>
          <p:spPr bwMode="auto">
            <a:xfrm>
              <a:off x="6762265" y="5018151"/>
              <a:ext cx="2174716" cy="1382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0" name="Picture 8" descr="matar4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r="3279" b="8929"/>
            <a:stretch/>
          </p:blipFill>
          <p:spPr bwMode="auto">
            <a:xfrm>
              <a:off x="7527061" y="1146055"/>
              <a:ext cx="1368152" cy="1091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0033CC"/>
              </a:outerShdw>
            </a:effectLst>
          </p:spPr>
        </p:pic>
        <p:pic>
          <p:nvPicPr>
            <p:cNvPr id="47113" name="Picture 13" descr="mata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722858" y="2249346"/>
              <a:ext cx="1172355" cy="1632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0033CC"/>
              </a:outerShdw>
            </a:effectLst>
          </p:spPr>
        </p:pic>
        <p:pic>
          <p:nvPicPr>
            <p:cNvPr id="18" name="Immagine 9" descr="cinghiale3.jpg">
              <a:extLst>
                <a:ext uri="{FF2B5EF4-FFF2-40B4-BE49-F238E27FC236}">
                  <a16:creationId xmlns:a16="http://schemas.microsoft.com/office/drawing/2014/main" id="{D66BD187-7ECC-4E18-B103-0377363E8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 l="15309"/>
            <a:stretch/>
          </p:blipFill>
          <p:spPr bwMode="auto">
            <a:xfrm>
              <a:off x="5373595" y="2871286"/>
              <a:ext cx="2315248" cy="1159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0" descr="https://upload.wikimedia.org/wikipedia/commons/6/60/Gel_electrophoresis_2.jpg">
              <a:extLst>
                <a:ext uri="{FF2B5EF4-FFF2-40B4-BE49-F238E27FC236}">
                  <a16:creationId xmlns:a16="http://schemas.microsoft.com/office/drawing/2014/main" id="{968FBB70-F932-4F8C-B46F-0495A5EA36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15111" y="4015625"/>
              <a:ext cx="2132216" cy="1599162"/>
            </a:xfrm>
            <a:prstGeom prst="rect">
              <a:avLst/>
            </a:prstGeom>
            <a:noFill/>
          </p:spPr>
        </p:pic>
        <p:pic>
          <p:nvPicPr>
            <p:cNvPr id="23" name="Picture 28" descr="http://www.medasas.it/images/6000-CU_e.gif">
              <a:extLst>
                <a:ext uri="{FF2B5EF4-FFF2-40B4-BE49-F238E27FC236}">
                  <a16:creationId xmlns:a16="http://schemas.microsoft.com/office/drawing/2014/main" id="{034B0BF5-012E-4548-9734-2DA2F77DC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21050" y="5207019"/>
              <a:ext cx="1996709" cy="1193391"/>
            </a:xfrm>
            <a:prstGeom prst="rect">
              <a:avLst/>
            </a:prstGeom>
            <a:noFill/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78BA48D0-9859-422D-916A-9D29107B947B}"/>
                </a:ext>
              </a:extLst>
            </p:cNvPr>
            <p:cNvSpPr txBox="1"/>
            <p:nvPr/>
          </p:nvSpPr>
          <p:spPr>
            <a:xfrm>
              <a:off x="6813035" y="4267251"/>
              <a:ext cx="6094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</a:rPr>
                <a:t>25µ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3112903F-A013-4ECA-862B-D8678ED757E2}"/>
                </a:ext>
              </a:extLst>
            </p:cNvPr>
            <p:cNvSpPr txBox="1"/>
            <p:nvPr/>
          </p:nvSpPr>
          <p:spPr>
            <a:xfrm>
              <a:off x="8821763" y="4267251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</a:rPr>
                <a:t>25µ</a:t>
              </a:r>
            </a:p>
          </p:txBody>
        </p:sp>
      </p:grpSp>
      <p:sp>
        <p:nvSpPr>
          <p:cNvPr id="27" name="Rectangle 7">
            <a:extLst>
              <a:ext uri="{FF2B5EF4-FFF2-40B4-BE49-F238E27FC236}">
                <a16:creationId xmlns:a16="http://schemas.microsoft.com/office/drawing/2014/main" id="{43B3EAD0-7944-4428-A5CF-E5A70891D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94" y="2341504"/>
            <a:ext cx="7668766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Monitoraggio biologico di ambienti terrestri ed acquatici</a:t>
            </a:r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tà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ttà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ttà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DC7E90005732D409C541F6728C97AE4" ma:contentTypeVersion="2" ma:contentTypeDescription="Creare un nuovo documento." ma:contentTypeScope="" ma:versionID="120a57c93af03625a7fa1e66ffd5e180">
  <xsd:schema xmlns:xsd="http://www.w3.org/2001/XMLSchema" xmlns:xs="http://www.w3.org/2001/XMLSchema" xmlns:p="http://schemas.microsoft.com/office/2006/metadata/properties" xmlns:ns2="a2e26a40-c784-4905-ba07-8e7ca8f6eec6" targetNamespace="http://schemas.microsoft.com/office/2006/metadata/properties" ma:root="true" ma:fieldsID="216104df2bc991322d56369e887677f2" ns2:_="">
    <xsd:import namespace="a2e26a40-c784-4905-ba07-8e7ca8f6ee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e26a40-c784-4905-ba07-8e7ca8f6ee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6BCE67A-805C-4F93-9150-1958F16B253A}"/>
</file>

<file path=customXml/itemProps2.xml><?xml version="1.0" encoding="utf-8"?>
<ds:datastoreItem xmlns:ds="http://schemas.openxmlformats.org/officeDocument/2006/customXml" ds:itemID="{764BED40-E65E-468D-BEF0-83841E5A2AEA}"/>
</file>

<file path=customXml/itemProps3.xml><?xml version="1.0" encoding="utf-8"?>
<ds:datastoreItem xmlns:ds="http://schemas.openxmlformats.org/officeDocument/2006/customXml" ds:itemID="{B0F0F596-B894-4C94-87BA-E6274D3EB663}"/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1851</TotalTime>
  <Words>1302</Words>
  <Application>Microsoft Office PowerPoint</Application>
  <PresentationFormat>Presentazione su schermo (4:3)</PresentationFormat>
  <Paragraphs>257</Paragraphs>
  <Slides>25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2" baseType="lpstr">
      <vt:lpstr>Arial</vt:lpstr>
      <vt:lpstr>Calibri</vt:lpstr>
      <vt:lpstr>Comic Sans MS</vt:lpstr>
      <vt:lpstr>Georgia</vt:lpstr>
      <vt:lpstr>Wingdings</vt:lpstr>
      <vt:lpstr>Wingdings 2</vt:lpstr>
      <vt:lpstr>Città</vt:lpstr>
      <vt:lpstr>Presentazione standard di PowerPoint</vt:lpstr>
      <vt:lpstr>OFFERTA FORMATIVA DIPARTIMENTO DI BIOLOGIA</vt:lpstr>
      <vt:lpstr>CLASSE L-13  “SCIENZE BIOLOGICHE”</vt:lpstr>
      <vt:lpstr>IMPOSTATO NELL’OTTICA DELLA PROSECUZIONE DEGLI STUDI CON LA LAUREA MAGISTRALE</vt:lpstr>
      <vt:lpstr>    Un Credito Formativo Universitario (CFU) corrisponde a 25 ore di lavoro per studente. </vt:lpstr>
      <vt:lpstr>Presentazione standard di PowerPoint</vt:lpstr>
      <vt:lpstr>Presentazione standard di PowerPoint</vt:lpstr>
      <vt:lpstr>LAUREE MAGISTRALI DELLA CLASSE LM-6 “BIOLOGIA”</vt:lpstr>
      <vt:lpstr>Che cosa potrà fare un biologo?</vt:lpstr>
      <vt:lpstr>Presentazione standard di PowerPoint</vt:lpstr>
      <vt:lpstr>Presentazione standard di PowerPoint</vt:lpstr>
      <vt:lpstr>Presentazione standard di PowerPoint</vt:lpstr>
      <vt:lpstr>CLASSE L-32  “SCIENZE E TECNOLOGIE PER L’AMBIENTE E LA NATURA”</vt:lpstr>
      <vt:lpstr>IMPOSTATO NELL’OTTICA DELLA PROSECUZIONE DEGLI STUDI CON LA LAUREA MAGISTRALE</vt:lpstr>
      <vt:lpstr>Presentazione standard di PowerPoint</vt:lpstr>
      <vt:lpstr>Presentazione standard di PowerPoint</vt:lpstr>
      <vt:lpstr>Attività istituzionali di campo  nei tre anni di corso</vt:lpstr>
      <vt:lpstr>Presentazione standard di PowerPoint</vt:lpstr>
      <vt:lpstr>Il corso fornisce:</vt:lpstr>
      <vt:lpstr>Presentazione standard di PowerPoint</vt:lpstr>
      <vt:lpstr>Che cosa potrà fare un naturalista?</vt:lpstr>
      <vt:lpstr>Sbocchi professionali per il naturalista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Offerta formativa del  Dipartimento di Biologia</dc:title>
  <dc:creator>Utente Windows</dc:creator>
  <cp:lastModifiedBy>Maria Mastrodonato</cp:lastModifiedBy>
  <cp:revision>176</cp:revision>
  <dcterms:created xsi:type="dcterms:W3CDTF">2016-02-18T15:02:34Z</dcterms:created>
  <dcterms:modified xsi:type="dcterms:W3CDTF">2020-05-27T18:25:52Z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0x0101006DC7E90005732D409C541F6728C97AE4</vt:lpwstr>
  </property>
</Properties>
</file>